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9"/>
  </p:notesMasterIdLst>
  <p:sldIdLst>
    <p:sldId id="276" r:id="rId2"/>
    <p:sldId id="277" r:id="rId3"/>
    <p:sldId id="278" r:id="rId4"/>
    <p:sldId id="280" r:id="rId5"/>
    <p:sldId id="281" r:id="rId6"/>
    <p:sldId id="279" r:id="rId7"/>
    <p:sldId id="282" r:id="rId8"/>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9195" autoAdjust="0"/>
    <p:restoredTop sz="94660"/>
  </p:normalViewPr>
  <p:slideViewPr>
    <p:cSldViewPr>
      <p:cViewPr varScale="1">
        <p:scale>
          <a:sx n="66" d="100"/>
          <a:sy n="66" d="100"/>
        </p:scale>
        <p:origin x="-11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0FC06FD-C631-41E4-9B1C-E40D0043D304}" type="datetimeFigureOut">
              <a:rPr lang="ar-EG" smtClean="0"/>
              <a:pPr/>
              <a:t>07/12/1433</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8FC0E09-AECD-4280-8554-1C79FB0E7D14}" type="slidenum">
              <a:rPr lang="ar-EG" smtClean="0"/>
              <a:pPr/>
              <a:t>‹#›</a:t>
            </a:fld>
            <a:endParaRPr lang="ar-EG"/>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8FC0E09-AECD-4280-8554-1C79FB0E7D14}" type="slidenum">
              <a:rPr lang="ar-EG" smtClean="0"/>
              <a:pPr/>
              <a:t>1</a:t>
            </a:fld>
            <a:endParaRPr lang="ar-E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19" name="Footer Placeholder 18"/>
          <p:cNvSpPr>
            <a:spLocks noGrp="1"/>
          </p:cNvSpPr>
          <p:nvPr>
            <p:ph type="ftr" sz="quarter" idx="11"/>
          </p:nvPr>
        </p:nvSpPr>
        <p:spPr/>
        <p:txBody>
          <a:bodyPr/>
          <a:lstStyle/>
          <a:p>
            <a:endParaRPr lang="ar-EG"/>
          </a:p>
        </p:txBody>
      </p:sp>
      <p:sp>
        <p:nvSpPr>
          <p:cNvPr id="27" name="Slide Number Placeholder 26"/>
          <p:cNvSpPr>
            <a:spLocks noGrp="1"/>
          </p:cNvSpPr>
          <p:nvPr>
            <p:ph type="sldNum" sz="quarter" idx="12"/>
          </p:nvPr>
        </p:nvSpPr>
        <p:spPr/>
        <p:txBody>
          <a:bodyPr/>
          <a:lstStyle/>
          <a:p>
            <a:fld id="{2E47718B-4497-4FBC-A331-668E7B26D0E9}" type="slidenum">
              <a:rPr lang="ar-EG" smtClean="0"/>
              <a:pPr/>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2E47718B-4497-4FBC-A331-668E7B26D0E9}" type="slidenum">
              <a:rPr lang="ar-EG" smtClean="0"/>
              <a:pPr/>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2E47718B-4497-4FBC-A331-668E7B26D0E9}"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EF44D22-7377-453C-9BB7-83C7D28DDFDF}" type="datetimeFigureOut">
              <a:rPr lang="ar-EG" smtClean="0"/>
              <a:pPr/>
              <a:t>07/12/1433</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a:xfrm>
            <a:off x="8077200" y="6356350"/>
            <a:ext cx="609600" cy="365125"/>
          </a:xfrm>
        </p:spPr>
        <p:txBody>
          <a:bodyPr/>
          <a:lstStyle/>
          <a:p>
            <a:fld id="{2E47718B-4497-4FBC-A331-668E7B26D0E9}" type="slidenum">
              <a:rPr lang="ar-EG" smtClean="0"/>
              <a:pPr/>
              <a:t>‹#›</a:t>
            </a:fld>
            <a:endParaRPr lang="ar-E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EF44D22-7377-453C-9BB7-83C7D28DDFDF}" type="datetimeFigureOut">
              <a:rPr lang="ar-EG" smtClean="0"/>
              <a:pPr/>
              <a:t>07/12/1433</a:t>
            </a:fld>
            <a:endParaRPr lang="ar-E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E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E47718B-4497-4FBC-A331-668E7B26D0E9}" type="slidenum">
              <a:rPr lang="ar-EG" smtClean="0"/>
              <a:pPr/>
              <a:t>‹#›</a:t>
            </a:fld>
            <a:endParaRPr lang="ar-E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500166" y="1428736"/>
            <a:ext cx="6019800" cy="2281238"/>
          </a:xfrm>
        </p:spPr>
        <p:txBody>
          <a:bodyPr>
            <a:normAutofit fontScale="90000"/>
          </a:bodyPr>
          <a:lstStyle/>
          <a:p>
            <a:pPr algn="ctr" eaLnBrk="1" hangingPunct="1"/>
            <a:r>
              <a:rPr lang="ar-EG" sz="5400" dirty="0" smtClean="0"/>
              <a:t/>
            </a:r>
            <a:br>
              <a:rPr lang="ar-EG" sz="5400" dirty="0" smtClean="0"/>
            </a:br>
            <a:r>
              <a:rPr lang="en-US" sz="5400" dirty="0" smtClean="0"/>
              <a:t>Lecture # 3</a:t>
            </a:r>
            <a:r>
              <a:rPr lang="en-US" sz="2800" dirty="0" smtClean="0"/>
              <a:t/>
            </a:r>
            <a:br>
              <a:rPr lang="en-US" sz="2800" dirty="0" smtClean="0"/>
            </a:br>
            <a:r>
              <a:rPr lang="en-US" sz="2800" dirty="0" smtClean="0">
                <a:solidFill>
                  <a:srgbClr val="FF0000"/>
                </a:solidFill>
              </a:rPr>
              <a:t/>
            </a:r>
            <a:br>
              <a:rPr lang="en-US" sz="2800" dirty="0" smtClean="0">
                <a:solidFill>
                  <a:srgbClr val="FF0000"/>
                </a:solidFill>
              </a:rPr>
            </a:br>
            <a:r>
              <a:rPr lang="en-US" sz="2800" dirty="0" smtClean="0"/>
              <a:t/>
            </a:r>
            <a:br>
              <a:rPr lang="en-US" sz="2800" dirty="0" smtClean="0"/>
            </a:br>
            <a:endParaRPr lang="en-US" sz="2000" dirty="0" smtClean="0"/>
          </a:p>
        </p:txBody>
      </p:sp>
      <p:sp>
        <p:nvSpPr>
          <p:cNvPr id="3" name="TextBox 2"/>
          <p:cNvSpPr txBox="1"/>
          <p:nvPr/>
        </p:nvSpPr>
        <p:spPr>
          <a:xfrm>
            <a:off x="2714612" y="3143248"/>
            <a:ext cx="3278526" cy="646331"/>
          </a:xfrm>
          <a:prstGeom prst="rect">
            <a:avLst/>
          </a:prstGeom>
          <a:noFill/>
        </p:spPr>
        <p:txBody>
          <a:bodyPr wrap="none" rtlCol="1">
            <a:spAutoFit/>
          </a:bodyPr>
          <a:lstStyle/>
          <a:p>
            <a:r>
              <a:rPr lang="en-US" sz="3600" dirty="0" smtClean="0">
                <a:solidFill>
                  <a:srgbClr val="FF0000"/>
                </a:solidFill>
                <a:latin typeface="Arial Rounded MT Bold" pitchFamily="34" charset="0"/>
              </a:rPr>
              <a:t>Flood Routing</a:t>
            </a:r>
            <a:endParaRPr lang="ar-EG" sz="3600" dirty="0">
              <a:solidFill>
                <a:srgbClr val="FF0000"/>
              </a:solidFill>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heckerboard(across)">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714348" y="1000108"/>
            <a:ext cx="800105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30175" algn="l"/>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18" charset="-78"/>
              </a:rPr>
              <a:t>The hydrograph of a flood entering a reservoir will change in shape as it emerges out of the reservoir, because certain volume of its water is stored in the reservoir temporarily and is let off as the flood subsides. The base of the hydrograph, therefore, gets broadened, its peak gets reduced, of course, the time of peak is delayed. A process known as flood routing, and more particularly as reservoir routing (to differentiate it from routing though ‘river channels’) can compute the extent by which the inflow hydrograph gets modified due to the reservoir storage.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500034" y="357166"/>
            <a:ext cx="3670172" cy="584775"/>
          </a:xfrm>
          <a:prstGeom prst="rect">
            <a:avLst/>
          </a:prstGeom>
        </p:spPr>
        <p:txBody>
          <a:bodyPr wrap="none">
            <a:spAutoFit/>
          </a:bodyPr>
          <a:lstStyle/>
          <a:p>
            <a:r>
              <a:rPr lang="en-US" sz="3200" dirty="0" smtClean="0"/>
              <a:t>FLOOD ROUTING </a:t>
            </a:r>
            <a:endParaRPr lang="ar-EG" sz="3200" dirty="0"/>
          </a:p>
        </p:txBody>
      </p:sp>
      <p:pic>
        <p:nvPicPr>
          <p:cNvPr id="6" name="Picture 2"/>
          <p:cNvPicPr>
            <a:picLocks noChangeAspect="1" noChangeArrowheads="1"/>
          </p:cNvPicPr>
          <p:nvPr/>
        </p:nvPicPr>
        <p:blipFill>
          <a:blip r:embed="rId2"/>
          <a:srcRect l="60501" t="37288" r="19804" b="46437"/>
          <a:stretch>
            <a:fillRect/>
          </a:stretch>
        </p:blipFill>
        <p:spPr bwMode="auto">
          <a:xfrm>
            <a:off x="1214414" y="3857604"/>
            <a:ext cx="6457995" cy="300039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linds(horizontal)">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714356"/>
            <a:ext cx="7786742" cy="2246769"/>
          </a:xfrm>
          <a:prstGeom prst="rect">
            <a:avLst/>
          </a:prstGeom>
        </p:spPr>
        <p:txBody>
          <a:bodyPr wrap="square">
            <a:spAutoFit/>
          </a:bodyPr>
          <a:lstStyle/>
          <a:p>
            <a:pPr algn="just" rtl="0"/>
            <a:r>
              <a:rPr lang="en-US" sz="2800" b="1" dirty="0" smtClean="0"/>
              <a:t>Flood routing </a:t>
            </a:r>
          </a:p>
          <a:p>
            <a:pPr algn="just" rtl="0"/>
            <a:r>
              <a:rPr lang="en-US" sz="2800" b="1" dirty="0" smtClean="0"/>
              <a:t>It </a:t>
            </a:r>
            <a:r>
              <a:rPr lang="en-US" sz="2800" dirty="0" smtClean="0"/>
              <a:t>is the process of calculating water levels in reservoir, the storage </a:t>
            </a:r>
            <a:r>
              <a:rPr lang="en-US" sz="2800" dirty="0" err="1" smtClean="0"/>
              <a:t>quantaties</a:t>
            </a:r>
            <a:r>
              <a:rPr lang="en-US" sz="2800" dirty="0" smtClean="0"/>
              <a:t> and outflow rates corresponding to a particular inflow hydrograph at various instants.</a:t>
            </a:r>
            <a:endParaRPr lang="ar-EG" sz="2800" dirty="0"/>
          </a:p>
        </p:txBody>
      </p:sp>
      <p:sp>
        <p:nvSpPr>
          <p:cNvPr id="3" name="TextBox 2"/>
          <p:cNvSpPr txBox="1"/>
          <p:nvPr/>
        </p:nvSpPr>
        <p:spPr>
          <a:xfrm>
            <a:off x="1928794" y="4143380"/>
            <a:ext cx="3857652" cy="369332"/>
          </a:xfrm>
          <a:prstGeom prst="rect">
            <a:avLst/>
          </a:prstGeom>
          <a:noFill/>
        </p:spPr>
        <p:txBody>
          <a:bodyPr wrap="square" rtlCol="1">
            <a:spAutoFit/>
          </a:bodyPr>
          <a:lstStyle/>
          <a:p>
            <a:endParaRPr lang="ar-EG" dirty="0"/>
          </a:p>
        </p:txBody>
      </p:sp>
      <p:sp>
        <p:nvSpPr>
          <p:cNvPr id="4" name="TextBox 3"/>
          <p:cNvSpPr txBox="1"/>
          <p:nvPr/>
        </p:nvSpPr>
        <p:spPr>
          <a:xfrm>
            <a:off x="2071670" y="5715016"/>
            <a:ext cx="184731" cy="369332"/>
          </a:xfrm>
          <a:prstGeom prst="rect">
            <a:avLst/>
          </a:prstGeom>
          <a:noFill/>
        </p:spPr>
        <p:txBody>
          <a:bodyPr wrap="none" rtlCol="1">
            <a:spAutoFit/>
          </a:bodyPr>
          <a:lstStyle/>
          <a:p>
            <a:endParaRPr lang="ar-EG" dirty="0"/>
          </a:p>
        </p:txBody>
      </p:sp>
      <p:sp>
        <p:nvSpPr>
          <p:cNvPr id="46081" name="Rectangle 1"/>
          <p:cNvSpPr>
            <a:spLocks noChangeArrowheads="1"/>
          </p:cNvSpPr>
          <p:nvPr/>
        </p:nvSpPr>
        <p:spPr bwMode="auto">
          <a:xfrm>
            <a:off x="357158" y="3214686"/>
            <a:ext cx="857252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30175" algn="l"/>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18" charset="-78"/>
              </a:rPr>
              <a:t>Since the flood protection reservoirs are generally located many km upstream of the cities, which are to be saved against floods, it is sometimes necessary to route the outflow hydrograph of the reservoirs up to these downstream localities. The reservoir outflow hydrograph may then be routed through this much length of river channel, so as to obtain the final shape of the hydrograph at the affected cities. This routing, in which the stream itself acts like an elongated reservoir, is known as </a:t>
            </a:r>
            <a:r>
              <a:rPr kumimoji="0" lang="en-US" sz="2400" b="0" i="1" u="none" strike="noStrike" cap="none" normalizeH="0" baseline="0" dirty="0" smtClean="0">
                <a:ln>
                  <a:noFill/>
                </a:ln>
                <a:solidFill>
                  <a:schemeClr val="tx1"/>
                </a:solidFill>
                <a:effectLst/>
                <a:latin typeface="Arial" pitchFamily="34" charset="0"/>
                <a:ea typeface="Times New Roman" pitchFamily="18" charset="0"/>
                <a:cs typeface="Traditional Arabic" pitchFamily="18" charset="-78"/>
              </a:rPr>
              <a:t>channel routing or river routing.</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6081"/>
                                        </p:tgtEl>
                                        <p:attrNameLst>
                                          <p:attrName>style.visibility</p:attrName>
                                        </p:attrNameLst>
                                      </p:cBhvr>
                                      <p:to>
                                        <p:strVal val="visible"/>
                                      </p:to>
                                    </p:set>
                                    <p:animEffect transition="in" filter="box(in)">
                                      <p:cBhvr>
                                        <p:cTn id="12" dur="500"/>
                                        <p:tgtEl>
                                          <p:spTgt spid="46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08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285860"/>
            <a:ext cx="8229600" cy="4389120"/>
          </a:xfrm>
        </p:spPr>
        <p:txBody>
          <a:bodyPr>
            <a:normAutofit fontScale="77500" lnSpcReduction="20000"/>
          </a:bodyPr>
          <a:lstStyle/>
          <a:p>
            <a:pPr algn="just" rtl="0"/>
            <a:r>
              <a:rPr lang="en-US" b="1" dirty="0" smtClean="0"/>
              <a:t>Hydrologic Reservoir Routing Methods</a:t>
            </a:r>
          </a:p>
          <a:p>
            <a:pPr algn="just" rtl="0">
              <a:buNone/>
            </a:pPr>
            <a:r>
              <a:rPr lang="en-US" dirty="0" smtClean="0"/>
              <a:t>The passage of a flood wave through a reservoir or a river reach is </a:t>
            </a:r>
            <a:r>
              <a:rPr lang="en-US" i="1" dirty="0" smtClean="0"/>
              <a:t>unsteady flow </a:t>
            </a:r>
            <a:r>
              <a:rPr lang="en-US" dirty="0" smtClean="0"/>
              <a:t>phenomenon. In hydraulics, we classify it as a </a:t>
            </a:r>
            <a:r>
              <a:rPr lang="en-US" i="1" dirty="0" smtClean="0"/>
              <a:t>gradual varied flow. </a:t>
            </a:r>
            <a:r>
              <a:rPr lang="en-US" dirty="0" smtClean="0"/>
              <a:t>The </a:t>
            </a:r>
            <a:r>
              <a:rPr lang="en-US" i="1" dirty="0" smtClean="0"/>
              <a:t>equation of continuity </a:t>
            </a:r>
            <a:r>
              <a:rPr lang="en-US" dirty="0" smtClean="0"/>
              <a:t>used in all the hydrologic routing methods, as the primary equation, states that the difference between inflow and the outflow rate is equal to the rate of change of storage, </a:t>
            </a:r>
            <a:r>
              <a:rPr lang="en-US" dirty="0" err="1" smtClean="0"/>
              <a:t>i.e</a:t>
            </a:r>
            <a:endParaRPr lang="en-US" dirty="0" smtClean="0"/>
          </a:p>
          <a:p>
            <a:pPr algn="just" rtl="0">
              <a:buNone/>
            </a:pPr>
            <a:r>
              <a:rPr lang="en-US" dirty="0" smtClean="0"/>
              <a:t> </a:t>
            </a:r>
          </a:p>
          <a:p>
            <a:pPr algn="just" rtl="0">
              <a:buNone/>
            </a:pPr>
            <a:r>
              <a:rPr lang="en-US" dirty="0" smtClean="0"/>
              <a:t>I – O = </a:t>
            </a:r>
            <a:r>
              <a:rPr lang="en-US" dirty="0" err="1" smtClean="0"/>
              <a:t>dS</a:t>
            </a:r>
            <a:r>
              <a:rPr lang="en-US" dirty="0" smtClean="0"/>
              <a:t>/</a:t>
            </a:r>
            <a:r>
              <a:rPr lang="en-US" dirty="0" err="1" smtClean="0"/>
              <a:t>dt</a:t>
            </a:r>
            <a:endParaRPr lang="en-US" dirty="0" smtClean="0"/>
          </a:p>
          <a:p>
            <a:pPr algn="just" rtl="0">
              <a:buNone/>
            </a:pPr>
            <a:r>
              <a:rPr lang="en-US" dirty="0" smtClean="0"/>
              <a:t>Where, I = Inflow rate , O = Outflow rate, S = Storage, and t = time.</a:t>
            </a:r>
          </a:p>
          <a:p>
            <a:pPr algn="just" rtl="0">
              <a:buNone/>
            </a:pPr>
            <a:r>
              <a:rPr lang="en-US" dirty="0" smtClean="0"/>
              <a:t>Alternatively, in a small time interval </a:t>
            </a:r>
            <a:r>
              <a:rPr lang="en-US" dirty="0" smtClean="0">
                <a:sym typeface="Symbol"/>
              </a:rPr>
              <a:t></a:t>
            </a:r>
            <a:r>
              <a:rPr lang="en-US" dirty="0" smtClean="0"/>
              <a:t> t, the difference between total inflow volume and the total outflow volume is equal to the change in storage volume</a:t>
            </a:r>
            <a:r>
              <a:rPr lang="en-US" i="1" dirty="0" smtClean="0"/>
              <a:t>.</a:t>
            </a:r>
            <a:endParaRPr lang="en-US" dirty="0" smtClean="0"/>
          </a:p>
          <a:p>
            <a:pPr algn="just" rtl="0">
              <a:buNone/>
            </a:pPr>
            <a:r>
              <a:rPr lang="en-US" b="1" dirty="0" smtClean="0"/>
              <a:t>I </a:t>
            </a:r>
            <a:r>
              <a:rPr lang="en-US" b="1" dirty="0" smtClean="0">
                <a:sym typeface="Symbol"/>
              </a:rPr>
              <a:t></a:t>
            </a:r>
            <a:r>
              <a:rPr lang="en-US" b="1" dirty="0" smtClean="0"/>
              <a:t> t – O </a:t>
            </a:r>
            <a:r>
              <a:rPr lang="en-US" b="1" dirty="0" smtClean="0">
                <a:sym typeface="Symbol"/>
              </a:rPr>
              <a:t></a:t>
            </a:r>
            <a:r>
              <a:rPr lang="en-US" b="1" dirty="0" smtClean="0"/>
              <a:t> t = </a:t>
            </a:r>
            <a:r>
              <a:rPr lang="en-US" b="1" dirty="0" smtClean="0">
                <a:sym typeface="Symbol"/>
              </a:rPr>
              <a:t></a:t>
            </a:r>
            <a:r>
              <a:rPr lang="en-US" b="1" dirty="0" smtClean="0"/>
              <a:t> S</a:t>
            </a:r>
          </a:p>
          <a:p>
            <a:pPr algn="just" rtl="0"/>
            <a:endParaRPr lang="ar-E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p:spPr>
        <p:txBody>
          <a:bodyPr/>
          <a:lstStyle/>
          <a:p>
            <a:r>
              <a:rPr lang="en-US"/>
              <a:t>Routing</a:t>
            </a:r>
          </a:p>
        </p:txBody>
      </p:sp>
      <p:sp>
        <p:nvSpPr>
          <p:cNvPr id="4099" name="Rectangle 2"/>
          <p:cNvSpPr>
            <a:spLocks noGrp="1" noChangeArrowheads="1"/>
          </p:cNvSpPr>
          <p:nvPr>
            <p:ph type="title"/>
          </p:nvPr>
        </p:nvSpPr>
        <p:spPr>
          <a:xfrm>
            <a:off x="571472" y="357166"/>
            <a:ext cx="7772400" cy="1419252"/>
          </a:xfrm>
        </p:spPr>
        <p:txBody>
          <a:bodyPr>
            <a:normAutofit/>
          </a:bodyPr>
          <a:lstStyle/>
          <a:p>
            <a:pPr eaLnBrk="1" hangingPunct="1"/>
            <a:r>
              <a:rPr lang="en-US" sz="3100" b="0" dirty="0" smtClean="0"/>
              <a:t>Continuity</a:t>
            </a:r>
            <a:r>
              <a:rPr lang="en-US" b="0" dirty="0" smtClean="0"/>
              <a:t> </a:t>
            </a:r>
            <a:r>
              <a:rPr lang="en-US" sz="3100" b="0" dirty="0" smtClean="0"/>
              <a:t>Equation in Difference </a:t>
            </a:r>
            <a:r>
              <a:rPr lang="en-US" sz="2800" b="0" dirty="0" smtClean="0"/>
              <a:t>Form</a:t>
            </a:r>
          </a:p>
        </p:txBody>
      </p:sp>
      <p:sp>
        <p:nvSpPr>
          <p:cNvPr id="4100" name="Rectangle 3"/>
          <p:cNvSpPr>
            <a:spLocks noGrp="1" noChangeArrowheads="1"/>
          </p:cNvSpPr>
          <p:nvPr>
            <p:ph idx="1"/>
          </p:nvPr>
        </p:nvSpPr>
        <p:spPr>
          <a:xfrm>
            <a:off x="214282" y="1714488"/>
            <a:ext cx="7772400" cy="1143008"/>
          </a:xfrm>
        </p:spPr>
        <p:txBody>
          <a:bodyPr/>
          <a:lstStyle/>
          <a:p>
            <a:pPr algn="l" rtl="0" eaLnBrk="1" hangingPunct="1">
              <a:buNone/>
            </a:pPr>
            <a:r>
              <a:rPr lang="en-AU" altLang="zh-TW" dirty="0" smtClean="0">
                <a:ea typeface="'宋体" charset="-120"/>
              </a:rPr>
              <a:t>Referring to figure, the </a:t>
            </a:r>
            <a:r>
              <a:rPr lang="en-AU" altLang="zh-TW" dirty="0" smtClean="0">
                <a:ea typeface="PMingLiU" pitchFamily="18" charset="-120"/>
              </a:rPr>
              <a:t>continuity </a:t>
            </a:r>
            <a:r>
              <a:rPr lang="en-AU" altLang="zh-TW" dirty="0" smtClean="0">
                <a:ea typeface="'宋体" charset="-120"/>
              </a:rPr>
              <a:t>equation in </a:t>
            </a:r>
            <a:r>
              <a:rPr lang="en-AU" altLang="zh-TW" dirty="0" smtClean="0">
                <a:ea typeface="PMingLiU" pitchFamily="18" charset="-120"/>
              </a:rPr>
              <a:t>difference form can be expressed as</a:t>
            </a:r>
            <a:r>
              <a:rPr lang="en-US" altLang="zh-TW" dirty="0" smtClean="0">
                <a:ea typeface="PMingLiU" pitchFamily="18" charset="-120"/>
              </a:rPr>
              <a:t> </a:t>
            </a:r>
            <a:endParaRPr lang="en-US" dirty="0" smtClean="0"/>
          </a:p>
        </p:txBody>
      </p:sp>
      <p:pic>
        <p:nvPicPr>
          <p:cNvPr id="4101" name="Picture 4"/>
          <p:cNvPicPr>
            <a:picLocks noChangeAspect="1" noChangeArrowheads="1"/>
          </p:cNvPicPr>
          <p:nvPr/>
        </p:nvPicPr>
        <p:blipFill>
          <a:blip r:embed="rId2"/>
          <a:srcRect/>
          <a:stretch>
            <a:fillRect/>
          </a:stretch>
        </p:blipFill>
        <p:spPr bwMode="auto">
          <a:xfrm>
            <a:off x="3143240" y="2571744"/>
            <a:ext cx="5029200" cy="917575"/>
          </a:xfrm>
          <a:prstGeom prst="rect">
            <a:avLst/>
          </a:prstGeom>
          <a:noFill/>
          <a:ln w="9525">
            <a:noFill/>
            <a:miter lim="800000"/>
            <a:headEnd/>
            <a:tailEnd/>
          </a:ln>
        </p:spPr>
      </p:pic>
      <p:pic>
        <p:nvPicPr>
          <p:cNvPr id="4102" name="Picture 5"/>
          <p:cNvPicPr>
            <a:picLocks noChangeAspect="1" noChangeArrowheads="1"/>
          </p:cNvPicPr>
          <p:nvPr/>
        </p:nvPicPr>
        <p:blipFill>
          <a:blip r:embed="rId3"/>
          <a:srcRect/>
          <a:stretch>
            <a:fillRect/>
          </a:stretch>
        </p:blipFill>
        <p:spPr bwMode="auto">
          <a:xfrm>
            <a:off x="1071538" y="3448050"/>
            <a:ext cx="4694238" cy="3409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100">
                                            <p:txEl>
                                              <p:pRg st="0" end="0"/>
                                            </p:txEl>
                                          </p:spTgt>
                                        </p:tgtEl>
                                        <p:attrNameLst>
                                          <p:attrName>style.visibility</p:attrName>
                                        </p:attrNameLst>
                                      </p:cBhvr>
                                      <p:to>
                                        <p:strVal val="visible"/>
                                      </p:to>
                                    </p:set>
                                    <p:anim calcmode="lin" valueType="num">
                                      <p:cBhvr additive="base">
                                        <p:cTn id="12" dur="500" fill="hold"/>
                                        <p:tgtEl>
                                          <p:spTgt spid="4100">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4101"/>
                                        </p:tgtEl>
                                        <p:attrNameLst>
                                          <p:attrName>style.visibility</p:attrName>
                                        </p:attrNameLst>
                                      </p:cBhvr>
                                      <p:to>
                                        <p:strVal val="visible"/>
                                      </p:to>
                                    </p:set>
                                    <p:animEffect transition="in" filter="box(in)">
                                      <p:cBhvr>
                                        <p:cTn id="18" dur="500"/>
                                        <p:tgtEl>
                                          <p:spTgt spid="4101"/>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4102"/>
                                        </p:tgtEl>
                                        <p:attrNameLst>
                                          <p:attrName>style.visibility</p:attrName>
                                        </p:attrNameLst>
                                      </p:cBhvr>
                                      <p:to>
                                        <p:strVal val="visible"/>
                                      </p:to>
                                    </p:set>
                                    <p:animEffect transition="in" filter="checkerboard(across)">
                                      <p:cBhvr>
                                        <p:cTn id="23"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lgn="just" rtl="0">
              <a:buNone/>
            </a:pPr>
            <a:r>
              <a:rPr lang="en-US" dirty="0" smtClean="0"/>
              <a:t>The inflow flood hydrograph, the elevation-storage curve, and the outflow­ elevation curve respectively represent them</a:t>
            </a:r>
            <a:r>
              <a:rPr lang="en-US" i="1" dirty="0" smtClean="0"/>
              <a:t>. </a:t>
            </a:r>
            <a:r>
              <a:rPr lang="en-US" dirty="0" smtClean="0"/>
              <a:t>The third relation</a:t>
            </a:r>
            <a:r>
              <a:rPr lang="en-US" i="1" dirty="0" smtClean="0"/>
              <a:t> </a:t>
            </a:r>
            <a:r>
              <a:rPr lang="en-US" dirty="0" smtClean="0"/>
              <a:t>may be represented by the spillway­ discharge equation (Q = 1.71 </a:t>
            </a:r>
            <a:r>
              <a:rPr lang="en-US" i="1" dirty="0" smtClean="0"/>
              <a:t>LH</a:t>
            </a:r>
            <a:r>
              <a:rPr lang="en-US" i="1" baseline="30000" dirty="0" smtClean="0"/>
              <a:t>3/2</a:t>
            </a:r>
            <a:r>
              <a:rPr lang="en-US" i="1" dirty="0" smtClean="0"/>
              <a:t>) </a:t>
            </a:r>
            <a:r>
              <a:rPr lang="en-US" dirty="0" smtClean="0"/>
              <a:t>only if, the discharge through the outlets is neglected. If the discharge though the outlets is also not neglected, then all the three curves will be not expressed by simple algebraic equations, without drastic assumptions.</a:t>
            </a:r>
          </a:p>
          <a:p>
            <a:pPr algn="just" rtl="0">
              <a:buNone/>
            </a:pPr>
            <a:endParaRPr lang="ar-E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571480"/>
            <a:ext cx="8572560" cy="6572296"/>
          </a:xfrm>
        </p:spPr>
        <p:txBody>
          <a:bodyPr>
            <a:noAutofit/>
          </a:bodyPr>
          <a:lstStyle/>
          <a:p>
            <a:pPr algn="just" rtl="0">
              <a:buNone/>
            </a:pPr>
            <a:r>
              <a:rPr lang="en-US" sz="2000" dirty="0" smtClean="0"/>
              <a:t>Several procedures have been applied to solve the above equation as follows:</a:t>
            </a:r>
          </a:p>
          <a:p>
            <a:pPr lvl="0" algn="just" rtl="0">
              <a:buNone/>
            </a:pPr>
            <a:r>
              <a:rPr lang="en-US" sz="2000" dirty="0" smtClean="0"/>
              <a:t>1- trial and error method</a:t>
            </a:r>
          </a:p>
          <a:p>
            <a:pPr lvl="0" algn="just" rtl="0">
              <a:buNone/>
            </a:pPr>
            <a:r>
              <a:rPr lang="en-US" sz="2000" dirty="0" smtClean="0"/>
              <a:t>2- Modified </a:t>
            </a:r>
            <a:r>
              <a:rPr lang="en-US" sz="2000" dirty="0" err="1" smtClean="0"/>
              <a:t>Pul’s</a:t>
            </a:r>
            <a:r>
              <a:rPr lang="en-US" sz="2000" dirty="0" smtClean="0"/>
              <a:t> method or storage indication method</a:t>
            </a:r>
          </a:p>
          <a:p>
            <a:pPr lvl="0" algn="just" rtl="0">
              <a:buNone/>
            </a:pPr>
            <a:r>
              <a:rPr lang="en-US" sz="2000" dirty="0" smtClean="0"/>
              <a:t>2- Goodrich method.</a:t>
            </a:r>
          </a:p>
          <a:p>
            <a:pPr algn="just" rtl="0">
              <a:buNone/>
            </a:pPr>
            <a:r>
              <a:rPr lang="en-US" sz="2000" dirty="0" smtClean="0"/>
              <a:t> First method is discussed here because it is widely adopted with the assistance of computers to reduce the time taken in long calculations involved in this method. This method arranges the basic routing equation as follows:</a:t>
            </a:r>
          </a:p>
          <a:p>
            <a:pPr algn="just" rtl="0">
              <a:buNone/>
            </a:pPr>
            <a:r>
              <a:rPr lang="en-US" sz="2000" b="1" dirty="0" smtClean="0"/>
              <a:t>I </a:t>
            </a:r>
            <a:r>
              <a:rPr lang="en-US" sz="2000" b="1" dirty="0" smtClean="0">
                <a:sym typeface="Symbol"/>
              </a:rPr>
              <a:t></a:t>
            </a:r>
            <a:r>
              <a:rPr lang="en-US" sz="2000" b="1" dirty="0" smtClean="0"/>
              <a:t> t = O </a:t>
            </a:r>
            <a:r>
              <a:rPr lang="en-US" sz="2000" b="1" dirty="0" smtClean="0">
                <a:sym typeface="Symbol"/>
              </a:rPr>
              <a:t></a:t>
            </a:r>
            <a:r>
              <a:rPr lang="en-US" sz="2000" b="1" dirty="0" smtClean="0"/>
              <a:t> t  + </a:t>
            </a:r>
            <a:r>
              <a:rPr lang="en-US" sz="2000" b="1" dirty="0" smtClean="0">
                <a:sym typeface="Symbol"/>
              </a:rPr>
              <a:t></a:t>
            </a:r>
            <a:r>
              <a:rPr lang="en-US" sz="2000" b="1" dirty="0" smtClean="0"/>
              <a:t> S</a:t>
            </a:r>
          </a:p>
          <a:p>
            <a:pPr algn="just" rtl="0"/>
            <a:endParaRPr lang="en-US" sz="2000" dirty="0" smtClean="0"/>
          </a:p>
          <a:p>
            <a:pPr algn="just" rtl="0">
              <a:buNone/>
            </a:pPr>
            <a:r>
              <a:rPr lang="en-US" sz="2000" dirty="0" smtClean="0"/>
              <a:t>(I</a:t>
            </a:r>
            <a:r>
              <a:rPr lang="en-US" sz="2000" baseline="-25000" dirty="0" smtClean="0"/>
              <a:t>1</a:t>
            </a:r>
            <a:r>
              <a:rPr lang="en-US" sz="2000" dirty="0" smtClean="0"/>
              <a:t> + I</a:t>
            </a:r>
            <a:r>
              <a:rPr lang="en-US" sz="2000" baseline="-25000" dirty="0" smtClean="0"/>
              <a:t>2</a:t>
            </a:r>
            <a:r>
              <a:rPr lang="en-US" sz="2000" dirty="0" smtClean="0"/>
              <a:t>)/2 .   </a:t>
            </a:r>
            <a:r>
              <a:rPr lang="en-US" sz="2000" dirty="0" smtClean="0">
                <a:sym typeface="Symbol"/>
              </a:rPr>
              <a:t></a:t>
            </a:r>
            <a:r>
              <a:rPr lang="en-US" sz="2000" dirty="0" smtClean="0"/>
              <a:t> t = (O</a:t>
            </a:r>
            <a:r>
              <a:rPr lang="en-US" sz="2000" baseline="-25000" dirty="0" smtClean="0"/>
              <a:t>1</a:t>
            </a:r>
            <a:r>
              <a:rPr lang="en-US" sz="2000" dirty="0" smtClean="0"/>
              <a:t> + O</a:t>
            </a:r>
            <a:r>
              <a:rPr lang="en-US" sz="2000" baseline="-25000" dirty="0" smtClean="0"/>
              <a:t>2</a:t>
            </a:r>
            <a:r>
              <a:rPr lang="en-US" sz="2000" dirty="0" smtClean="0"/>
              <a:t>)/2 . </a:t>
            </a:r>
            <a:r>
              <a:rPr lang="en-US" sz="2000" dirty="0" smtClean="0">
                <a:sym typeface="Symbol"/>
              </a:rPr>
              <a:t></a:t>
            </a:r>
            <a:r>
              <a:rPr lang="en-US" sz="2000" dirty="0" smtClean="0"/>
              <a:t> t + (S</a:t>
            </a:r>
            <a:r>
              <a:rPr lang="en-US" sz="2000" baseline="-25000" dirty="0" smtClean="0"/>
              <a:t>2 </a:t>
            </a:r>
            <a:r>
              <a:rPr lang="en-US" sz="2000" dirty="0" smtClean="0"/>
              <a:t>– S</a:t>
            </a:r>
            <a:r>
              <a:rPr lang="en-US" sz="2000" baseline="-25000" dirty="0" smtClean="0"/>
              <a:t>1</a:t>
            </a:r>
            <a:r>
              <a:rPr lang="en-US" sz="2000" dirty="0" smtClean="0"/>
              <a:t>)</a:t>
            </a:r>
          </a:p>
          <a:p>
            <a:pPr algn="just" rtl="0">
              <a:buNone/>
            </a:pPr>
            <a:r>
              <a:rPr lang="en-US" sz="2000" dirty="0" smtClean="0"/>
              <a:t>the procedure involves assuming of a particular level in the reservoir the end of the interval </a:t>
            </a:r>
            <a:r>
              <a:rPr lang="en-US" sz="2000" dirty="0" smtClean="0">
                <a:sym typeface="Symbol"/>
              </a:rPr>
              <a:t></a:t>
            </a:r>
            <a:r>
              <a:rPr lang="en-US" sz="2000" dirty="0" smtClean="0"/>
              <a:t> t</a:t>
            </a:r>
            <a:r>
              <a:rPr lang="en-US" sz="2000" i="1" dirty="0" smtClean="0"/>
              <a:t>, </a:t>
            </a:r>
            <a:r>
              <a:rPr lang="en-US" sz="2000" dirty="0" smtClean="0"/>
              <a:t>and computing the values on the right side of above Equation. The summation of  (O</a:t>
            </a:r>
            <a:r>
              <a:rPr lang="en-US" sz="2000" baseline="-25000" dirty="0" smtClean="0"/>
              <a:t>1</a:t>
            </a:r>
            <a:r>
              <a:rPr lang="en-US" sz="2000" dirty="0" smtClean="0"/>
              <a:t> + O</a:t>
            </a:r>
            <a:r>
              <a:rPr lang="en-US" sz="2000" baseline="-25000" dirty="0" smtClean="0"/>
              <a:t>2</a:t>
            </a:r>
            <a:r>
              <a:rPr lang="en-US" sz="2000" dirty="0" smtClean="0"/>
              <a:t>)/2 . </a:t>
            </a:r>
            <a:r>
              <a:rPr lang="en-US" sz="2000" dirty="0" smtClean="0">
                <a:sym typeface="Symbol"/>
              </a:rPr>
              <a:t></a:t>
            </a:r>
            <a:r>
              <a:rPr lang="en-US" sz="2000" dirty="0" smtClean="0"/>
              <a:t> t and  (S</a:t>
            </a:r>
            <a:r>
              <a:rPr lang="en-US" sz="2000" baseline="-25000" dirty="0" smtClean="0"/>
              <a:t>2 </a:t>
            </a:r>
            <a:r>
              <a:rPr lang="en-US" sz="2000" dirty="0" smtClean="0"/>
              <a:t>– S</a:t>
            </a:r>
            <a:r>
              <a:rPr lang="en-US" sz="2000" baseline="-25000" dirty="0" smtClean="0"/>
              <a:t>1</a:t>
            </a:r>
            <a:r>
              <a:rPr lang="en-US" sz="2000" dirty="0" smtClean="0"/>
              <a:t>) is then compared with the known value of  (I</a:t>
            </a:r>
            <a:r>
              <a:rPr lang="en-US" sz="2000" baseline="-25000" dirty="0" smtClean="0"/>
              <a:t>1</a:t>
            </a:r>
            <a:r>
              <a:rPr lang="en-US" sz="2000" dirty="0" smtClean="0"/>
              <a:t> + I</a:t>
            </a:r>
            <a:r>
              <a:rPr lang="en-US" sz="2000" baseline="-25000" dirty="0" smtClean="0"/>
              <a:t>2</a:t>
            </a:r>
            <a:r>
              <a:rPr lang="en-US" sz="2000" dirty="0" smtClean="0"/>
              <a:t>)/2 .   </a:t>
            </a:r>
            <a:r>
              <a:rPr lang="en-US" sz="2000" dirty="0" smtClean="0">
                <a:sym typeface="Symbol"/>
              </a:rPr>
              <a:t></a:t>
            </a:r>
            <a:r>
              <a:rPr lang="en-US" sz="2000" dirty="0" smtClean="0"/>
              <a:t> t. If the two values are the same then the assumed reservoir elevation at the end interval is o.k. Otherwise, the elevation is changed and the process is repeated till required matching is obtained. </a:t>
            </a:r>
          </a:p>
          <a:p>
            <a:pPr algn="just" rtl="0">
              <a:buNone/>
            </a:pPr>
            <a:endParaRPr lang="ar-EG"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TotalTime>
  <Words>613</Words>
  <Application>Microsoft Office PowerPoint</Application>
  <PresentationFormat>On-screen Show (4:3)</PresentationFormat>
  <Paragraphs>28</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 Lecture # 3   </vt:lpstr>
      <vt:lpstr>Slide 2</vt:lpstr>
      <vt:lpstr>Slide 3</vt:lpstr>
      <vt:lpstr>Slide 4</vt:lpstr>
      <vt:lpstr>Continuity Equation in Difference Form</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 2</dc:title>
  <dc:creator>dr.nagy</dc:creator>
  <cp:lastModifiedBy>dr.nagy</cp:lastModifiedBy>
  <cp:revision>12</cp:revision>
  <dcterms:created xsi:type="dcterms:W3CDTF">2012-09-26T14:48:47Z</dcterms:created>
  <dcterms:modified xsi:type="dcterms:W3CDTF">2012-10-22T06:29:05Z</dcterms:modified>
</cp:coreProperties>
</file>