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03675-7E3C-4A69-AF65-84D827B054EB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424D9-8B0F-419C-B8C7-FDE961F480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7C9F2B-6C58-4774-8A9D-2FA68D811AA4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A2460-F73E-466F-A69D-00E92A7037E5}" type="datetimeFigureOut">
              <a:rPr lang="en-US" smtClean="0"/>
              <a:pPr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4EE88-CD46-4CD4-8FB6-53AFA2610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smtClean="0"/>
              <a:t>chapter </a:t>
            </a:r>
            <a:r>
              <a:rPr lang="en-US" dirty="0"/>
              <a:t>9</a:t>
            </a:r>
            <a:r>
              <a:rPr lang="en-US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/>
              <a:t>Figure 9.3  </a:t>
            </a:r>
            <a:r>
              <a:rPr lang="en-US" sz="2000" b="0"/>
              <a:t>Agriculture’s Contribution to Growth and the Rural Share in Poverty in Three Types of Countries</a:t>
            </a:r>
            <a:endParaRPr lang="en-US" sz="2000"/>
          </a:p>
        </p:txBody>
      </p:sp>
      <p:pic>
        <p:nvPicPr>
          <p:cNvPr id="22535" name="Picture 7" descr="fig09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371600"/>
            <a:ext cx="7772400" cy="47069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Table 9.1  </a:t>
            </a:r>
            <a:r>
              <a:rPr lang="en-US" sz="2400" b="0"/>
              <a:t>Land Productivity in Developed and Developing Countries</a:t>
            </a:r>
            <a:endParaRPr lang="en-GB" sz="1600"/>
          </a:p>
        </p:txBody>
      </p:sp>
      <p:pic>
        <p:nvPicPr>
          <p:cNvPr id="23558" name="Picture 6" descr="tbl09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100" y="1639888"/>
            <a:ext cx="8051800" cy="35766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9.3 The Structure of Agrarian Systems in the Developing World (cont’d)</a:t>
            </a:r>
            <a:endParaRPr lang="en-GB" sz="2400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/>
              <a:t>Peasant Agriculture in Latin America, Asia, and Africa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Latin America and Asia: similarities and differences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The </a:t>
            </a:r>
            <a:r>
              <a:rPr lang="en-US" i="1"/>
              <a:t>Latifundio</a:t>
            </a:r>
            <a:r>
              <a:rPr lang="en-US" i="1">
                <a:cs typeface="Arial" pitchFamily="34" charset="0"/>
              </a:rPr>
              <a:t>–</a:t>
            </a:r>
            <a:r>
              <a:rPr lang="en-US" i="1"/>
              <a:t>Minifundio</a:t>
            </a:r>
            <a:r>
              <a:rPr lang="en-US"/>
              <a:t> dualistic pattern in Latin America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The fragmented and heavily congested dwarf land holdings in Asia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Africa: extensive cultivation patterns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  <a:p>
            <a:pPr eaLnBrk="1" hangingPunct="1"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1800"/>
              <a:t>Table 9.2  </a:t>
            </a:r>
            <a:r>
              <a:rPr lang="en-US" sz="1800" b="0"/>
              <a:t>Distribution of Farms and Farmland by Operational Farm Size and Land Tenure Status In Selected Developing Countries in Asia and Latin America</a:t>
            </a:r>
            <a:endParaRPr lang="en-US" sz="1800"/>
          </a:p>
        </p:txBody>
      </p:sp>
      <p:pic>
        <p:nvPicPr>
          <p:cNvPr id="25606" name="Picture 6" descr="tbl09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00200"/>
            <a:ext cx="7451725" cy="4616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/>
              <a:t>Table 9.3  </a:t>
            </a:r>
            <a:r>
              <a:rPr lang="en-US" sz="2000" b="0"/>
              <a:t>Changes in Farm Size and Land Distribution</a:t>
            </a:r>
            <a:endParaRPr lang="en-GB" sz="2000"/>
          </a:p>
        </p:txBody>
      </p:sp>
      <p:pic>
        <p:nvPicPr>
          <p:cNvPr id="26631" name="Picture 7" descr="tbl09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19200"/>
            <a:ext cx="7127875" cy="528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9.3 The Structure of Agrarian Systems in the Developing World (cont’d)</a:t>
            </a:r>
            <a:endParaRPr lang="en-GB" sz="24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400"/>
              <a:t>Transforming Economies:  Problems of Fragmentation and Subdivision of Peasant Land in Asia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Impact of colonial rule in strengthening land tenure systems of private property rights and the consequent rise of moneylenders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Contemporary landlordism in India and Pakistan involves absentee landlordism and persistence of sharecroppers and tenant farmers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Rapid population growth resulted in more fragmentation and peasant impoverishment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9.3 The Structure of Agrarian Systems in the Developing World (cont’d)</a:t>
            </a:r>
            <a:endParaRPr lang="en-GB" sz="2400"/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400"/>
              <a:t>Agrarian Patterns in Latin America:  Progress and Remaining Poverty Challenges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Apart from latifundios (large holdings) and minifundios (small farms) much production occurs on family farms and medium sized farms.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Latifundios (traditional ones, especially) are relatively inefficient; landlords/owners are sometimes less focused on the business of farming; and large farms typically entail higher transaction costs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Overall the agricultural sector seems to be doing well in many Latin American countries. Two prominent examples: Chile (diversification), and Brazil (biofuels)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Extreme rural inequalities still persist.</a:t>
            </a:r>
            <a:endParaRPr lang="en-GB" sz="20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9.3 The Structure of Agrarian Systems in the Developing World (cont’d)</a:t>
            </a:r>
            <a:endParaRPr lang="en-GB" sz="2400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Subsistence Agriculture and Extensive Cultivation in Africa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Low productivity due to lack of technology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Shifting Cultivation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Seasonal demand for labor depending on rainy season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High dependence on unimproved seeds sown on unfertilized, rain-fed fields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Relatively high fraction of underutilized land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High concern about climate change impact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Need for an African new green revolution, there are hopeful signs that it is getting underway </a:t>
            </a:r>
            <a:endParaRPr lang="en-US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9.4 The Important Role of Women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Women provide 60% to 80% of agricultural labor in Africa and Asia, and 40% in Latin America</a:t>
            </a:r>
          </a:p>
          <a:p>
            <a:pPr eaLnBrk="1" hangingPunct="1"/>
            <a:r>
              <a:rPr lang="en-US"/>
              <a:t>Women work longer hours than men</a:t>
            </a:r>
          </a:p>
          <a:p>
            <a:pPr eaLnBrk="1" hangingPunct="1"/>
            <a:r>
              <a:rPr lang="en-US"/>
              <a:t>Government assistance programs tend to reach men, not women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/>
              <a:t>Figure 9.4  </a:t>
            </a:r>
            <a:r>
              <a:rPr lang="en-US" sz="2000" b="0"/>
              <a:t>Expansion of Modern Inputs in the World’s Developing Regions</a:t>
            </a:r>
            <a:endParaRPr lang="en-GB" sz="2000"/>
          </a:p>
        </p:txBody>
      </p:sp>
      <p:pic>
        <p:nvPicPr>
          <p:cNvPr id="32774" name="Picture 6" descr="fig09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295400"/>
            <a:ext cx="6267450" cy="5118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9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Agricultural Transformation and Rural Development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9.5 The Microeconomics of Farmer Behavior and Agricultural Development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Subsistence farming: risk aversion, uncertainty, and survival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Traditional neoclassical model of profit maximization with certainty is not adequate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Price, weather, and other uncertainty, along with limited access to credit and insurance (and even savings vehicles), largely explains the extent of risk-averse behaviors observed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Risk-averse subsistence farmers often (not irrationally) can prefer technologies that combine low mean-per-hectare with low variance to alternative high yielding but higher risk technologies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Efforts to minimize risk and remove commercial and institutional obstacles to small farmer innovation are necessary</a:t>
            </a:r>
          </a:p>
          <a:p>
            <a:pPr eaLnBrk="1" hangingPunct="1">
              <a:lnSpc>
                <a:spcPct val="90000"/>
              </a:lnSpc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000"/>
              <a:t>Figure 9.5  </a:t>
            </a:r>
            <a:r>
              <a:rPr lang="en-US" sz="2000" b="0"/>
              <a:t>Small-Farmer Attitudes toward Risk: Why It Is Sometimes Rational to Resist Innovation and Change</a:t>
            </a:r>
            <a:endParaRPr lang="en-US" sz="2000"/>
          </a:p>
        </p:txBody>
      </p:sp>
      <p:pic>
        <p:nvPicPr>
          <p:cNvPr id="34822" name="Picture 6" descr="fig09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905000"/>
            <a:ext cx="7146925" cy="3613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9.6  </a:t>
            </a:r>
            <a:r>
              <a:rPr lang="en-US" sz="2400" b="0"/>
              <a:t>Crop Yield Probability Densities of Two Different Farming Techniques</a:t>
            </a:r>
            <a:endParaRPr lang="en-GB" sz="2400"/>
          </a:p>
        </p:txBody>
      </p:sp>
      <p:pic>
        <p:nvPicPr>
          <p:cNvPr id="35846" name="Picture 6" descr="fig09_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752600"/>
            <a:ext cx="6670675" cy="45100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9.7  </a:t>
            </a:r>
            <a:r>
              <a:rPr lang="en-US" sz="2800" b="0"/>
              <a:t>Incentives under Sharecropping</a:t>
            </a:r>
            <a:endParaRPr lang="en-US" sz="2800"/>
          </a:p>
        </p:txBody>
      </p:sp>
      <p:pic>
        <p:nvPicPr>
          <p:cNvPr id="36870" name="Picture 6" descr="fig09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600200"/>
            <a:ext cx="5689600" cy="4375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9.5 The Microeconomics of Farmer Behavior and Agricultural Development (cont’d)</a:t>
            </a:r>
            <a:endParaRPr lang="en-GB" sz="2400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100"/>
              <a:t>Issues in sharecropping: a long debate</a:t>
            </a:r>
            <a:endParaRPr lang="en-US" sz="1800"/>
          </a:p>
          <a:p>
            <a:pPr lvl="1" eaLnBrk="1" hangingPunct="1"/>
            <a:r>
              <a:rPr lang="en-US" sz="1800"/>
              <a:t>Intrinsically Inefficient due to poor incentives (Marshall)</a:t>
            </a:r>
          </a:p>
          <a:p>
            <a:pPr lvl="1" eaLnBrk="1" hangingPunct="1"/>
            <a:r>
              <a:rPr lang="en-US" sz="1800"/>
              <a:t>Monitoring approach (Cheung)</a:t>
            </a:r>
          </a:p>
          <a:p>
            <a:pPr lvl="1" eaLnBrk="1" hangingPunct="1"/>
            <a:r>
              <a:rPr lang="en-US" sz="1800"/>
              <a:t>Compromise between two types of risk (Stiglitz, others)</a:t>
            </a:r>
          </a:p>
          <a:p>
            <a:pPr lvl="1" eaLnBrk="1" hangingPunct="1"/>
            <a:r>
              <a:rPr lang="en-US" sz="1800"/>
              <a:t>Screening argument (if high ability then take pure rental)</a:t>
            </a:r>
          </a:p>
          <a:p>
            <a:pPr lvl="1" eaLnBrk="1" hangingPunct="1"/>
            <a:r>
              <a:rPr lang="en-US" sz="1800"/>
              <a:t>Empirical evidence for inefficiency from Ali Shaban (comparing same farmer, controlling for soil)</a:t>
            </a:r>
          </a:p>
          <a:p>
            <a:pPr lvl="1" eaLnBrk="1" hangingPunct="1"/>
            <a:r>
              <a:rPr lang="en-US" sz="1800"/>
              <a:t>Giving sharecroppers a larger share of the produce and security of tenure on land can increase efficiency</a:t>
            </a:r>
          </a:p>
          <a:p>
            <a:pPr eaLnBrk="1" hangingPunct="1"/>
            <a:r>
              <a:rPr lang="en-US" sz="2100"/>
              <a:t>Issues in interlocking factor markets</a:t>
            </a:r>
          </a:p>
          <a:p>
            <a:pPr lvl="1" eaLnBrk="1" hangingPunct="1"/>
            <a:endParaRPr lang="en-US" sz="1800"/>
          </a:p>
          <a:p>
            <a:pPr lvl="1" eaLnBrk="1" hangingPunct="1"/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9.5 The Microeconomics of Farmer Behavior and Agricultural Development (cont’d)</a:t>
            </a:r>
            <a:endParaRPr lang="en-GB" sz="2400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The Transition to Mixed and Diversified Farming</a:t>
            </a:r>
          </a:p>
          <a:p>
            <a:pPr eaLnBrk="1" hangingPunct="1"/>
            <a:r>
              <a:rPr lang="en-US"/>
              <a:t>From Divergence to Specialization: Modern Commercial Farming</a:t>
            </a:r>
            <a:endParaRPr lang="en-GB"/>
          </a:p>
          <a:p>
            <a:pPr eaLnBrk="1" hangingPunct="1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9.6 Core Requirements of a Strategy of Agricultural and Rural Development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/>
              <a:t>Improving Small-Scale Agriculture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Technology and innovation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Institutional and pricing policies:  Providing necessary economic incentives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Adapting to new opportunities and New Constraints</a:t>
            </a:r>
          </a:p>
          <a:p>
            <a:pPr eaLnBrk="1" hangingPunct="1">
              <a:lnSpc>
                <a:spcPct val="90000"/>
              </a:lnSpc>
            </a:pPr>
            <a:r>
              <a:rPr lang="en-US"/>
              <a:t>Conditions for Rural Development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Land Reform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Supportive polices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/>
              <a:t>Integrated Development Objectives</a:t>
            </a:r>
          </a:p>
          <a:p>
            <a:pPr lvl="1" eaLnBrk="1" hangingPunct="1"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</a:t>
            </a:r>
          </a:p>
        </p:txBody>
      </p:sp>
      <p:sp>
        <p:nvSpPr>
          <p:cNvPr id="41989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000"/>
              <a:t>Agrarian systems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Cash crops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Diversified farming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Family farms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Green revolution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Integrated rural development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Interlocking factor markets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Landlord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Land reform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i="1"/>
              <a:t>Latifundio</a:t>
            </a:r>
          </a:p>
          <a:p>
            <a:pPr eaLnBrk="1" hangingPunct="1">
              <a:lnSpc>
                <a:spcPct val="90000"/>
              </a:lnSpc>
            </a:pPr>
            <a:r>
              <a:rPr lang="en-US" sz="2000"/>
              <a:t>Medium-sized farms</a:t>
            </a:r>
          </a:p>
          <a:p>
            <a:pPr eaLnBrk="1" hangingPunct="1">
              <a:lnSpc>
                <a:spcPct val="90000"/>
              </a:lnSpc>
            </a:pPr>
            <a:endParaRPr lang="en-US" sz="2000"/>
          </a:p>
        </p:txBody>
      </p:sp>
      <p:sp>
        <p:nvSpPr>
          <p:cNvPr id="4199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 i="1"/>
              <a:t>Minifundio</a:t>
            </a:r>
          </a:p>
          <a:p>
            <a:pPr eaLnBrk="1" hangingPunct="1"/>
            <a:r>
              <a:rPr lang="en-US" sz="2000"/>
              <a:t>Mixed farming</a:t>
            </a:r>
          </a:p>
          <a:p>
            <a:pPr eaLnBrk="1" hangingPunct="1"/>
            <a:r>
              <a:rPr lang="en-US" sz="2000"/>
              <a:t>Moneylender</a:t>
            </a:r>
          </a:p>
          <a:p>
            <a:pPr eaLnBrk="1" hangingPunct="1"/>
            <a:r>
              <a:rPr lang="en-US" sz="2000"/>
              <a:t>Scale-neutral</a:t>
            </a:r>
          </a:p>
          <a:p>
            <a:pPr eaLnBrk="1" hangingPunct="1"/>
            <a:r>
              <a:rPr lang="en-US" sz="2000"/>
              <a:t>Sharecropper</a:t>
            </a:r>
          </a:p>
          <a:p>
            <a:pPr eaLnBrk="1" hangingPunct="1"/>
            <a:r>
              <a:rPr lang="en-US" sz="2000"/>
              <a:t>Shifting cultivation</a:t>
            </a:r>
          </a:p>
          <a:p>
            <a:pPr eaLnBrk="1" hangingPunct="1"/>
            <a:r>
              <a:rPr lang="en-US" sz="2000"/>
              <a:t>Specialized farming</a:t>
            </a:r>
          </a:p>
          <a:p>
            <a:pPr eaLnBrk="1" hangingPunct="1"/>
            <a:r>
              <a:rPr lang="en-US" sz="2000"/>
              <a:t>Staple foods</a:t>
            </a:r>
          </a:p>
          <a:p>
            <a:pPr eaLnBrk="1" hangingPunct="1"/>
            <a:r>
              <a:rPr lang="en-US" sz="2000"/>
              <a:t>Subsistence farming</a:t>
            </a:r>
          </a:p>
          <a:p>
            <a:pPr eaLnBrk="1" hangingPunct="1"/>
            <a:r>
              <a:rPr lang="en-US" sz="2000"/>
              <a:t>Tenant farmer</a:t>
            </a:r>
          </a:p>
          <a:p>
            <a:pPr eaLnBrk="1" hangingPunct="1"/>
            <a:r>
              <a:rPr lang="en-US" sz="2000"/>
              <a:t>Transactions costs</a:t>
            </a:r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9.1 The Imperative of Agricultural Progress and Rural Development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400"/>
              <a:t>The heavy emphasis in the past on rapid industrialization may have been misplaced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Agricultural development is now seen as an important part of any development strategy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Three complementary elements of an agriculture – and employment-based strategy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Accelerated output growth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Rising domestic demand for agricultural output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/>
              <a:t>Non-agricultural rural labor intensive rural development activities that are supported by the farming community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9.2 Agricultural Growth:  Past Progress and Current Challenges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Although agriculture employs the majority of the developing country labor force, it accounts for a much lower share of total output</a:t>
            </a:r>
          </a:p>
          <a:p>
            <a:pPr eaLnBrk="1" hangingPunct="1"/>
            <a:r>
              <a:rPr lang="en-US"/>
              <a:t>Agricultural production is rising but unevenly</a:t>
            </a:r>
          </a:p>
          <a:p>
            <a:pPr eaLnBrk="1" hangingPunct="1"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9.1  </a:t>
            </a:r>
            <a:r>
              <a:rPr lang="en-US" sz="2400" b="0"/>
              <a:t>As Countries Develop, the Shares of GDP and Labor in Agriculture Tend to Decline, but with Many Idiosyncrasies</a:t>
            </a:r>
            <a:endParaRPr lang="en-US" sz="2400"/>
          </a:p>
        </p:txBody>
      </p:sp>
      <p:pic>
        <p:nvPicPr>
          <p:cNvPr id="17414" name="Picture 6" descr="fig09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76400"/>
            <a:ext cx="7086600" cy="44688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9.2  </a:t>
            </a:r>
            <a:r>
              <a:rPr lang="en-US" sz="2400" b="0"/>
              <a:t>Cereal Yields by World Region, 1960-2005</a:t>
            </a:r>
            <a:endParaRPr lang="en-GB" sz="2400"/>
          </a:p>
        </p:txBody>
      </p:sp>
      <p:pic>
        <p:nvPicPr>
          <p:cNvPr id="18438" name="Picture 6" descr="fig09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371600"/>
            <a:ext cx="7218363" cy="4913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9.2 Agricultural Growth:  Past Progress and Current Challenges (cont’d)</a:t>
            </a:r>
            <a:endParaRPr lang="en-GB" sz="240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90000"/>
              </a:lnSpc>
            </a:pPr>
            <a:r>
              <a:rPr lang="en-US" sz="2600"/>
              <a:t>Malnutrition and famine inspire calls for a new green revolution focused on Africa.</a:t>
            </a:r>
          </a:p>
          <a:p>
            <a:pPr eaLnBrk="1" hangingPunct="1">
              <a:lnSpc>
                <a:spcPct val="90000"/>
              </a:lnSpc>
            </a:pPr>
            <a:r>
              <a:rPr lang="en-US" sz="2600"/>
              <a:t>Food price spike of 2007-2008 partly due to short term factors but long term factors may herald return to persistently higher food prices in the years ahead. </a:t>
            </a:r>
          </a:p>
          <a:p>
            <a:pPr eaLnBrk="1" hangingPunct="1">
              <a:lnSpc>
                <a:spcPct val="90000"/>
              </a:lnSpc>
            </a:pPr>
            <a:r>
              <a:rPr lang="en-US" sz="2600"/>
              <a:t>New upward spike of prices by early 2011</a:t>
            </a:r>
          </a:p>
          <a:p>
            <a:pPr eaLnBrk="1" hangingPunct="1">
              <a:lnSpc>
                <a:spcPct val="90000"/>
              </a:lnSpc>
            </a:pPr>
            <a:r>
              <a:rPr lang="en-US" sz="2600"/>
              <a:t>The presence of market failures - and poverty alleviation goals – create need for constructive government role in agriculture</a:t>
            </a:r>
          </a:p>
          <a:p>
            <a:pPr eaLnBrk="1" hangingPunct="1">
              <a:lnSpc>
                <a:spcPct val="90000"/>
              </a:lnSpc>
            </a:pPr>
            <a:endParaRPr lang="en-GB" sz="2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r>
              <a:rPr lang="en-US"/>
              <a:t>Roles for Government in Agricultural Development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r>
              <a:rPr lang="en-US"/>
              <a:t>Environmental externalities</a:t>
            </a:r>
          </a:p>
          <a:p>
            <a:r>
              <a:rPr lang="en-US"/>
              <a:t>Agricultural research and extension services</a:t>
            </a:r>
          </a:p>
          <a:p>
            <a:r>
              <a:rPr lang="en-US"/>
              <a:t>Economies of scale in marketing</a:t>
            </a:r>
          </a:p>
          <a:p>
            <a:r>
              <a:rPr lang="en-US"/>
              <a:t>Informational asymmetries in product quality</a:t>
            </a:r>
          </a:p>
          <a:p>
            <a:r>
              <a:rPr lang="en-US"/>
              <a:t>Providing institutions and infrastructure</a:t>
            </a:r>
          </a:p>
          <a:p>
            <a:r>
              <a:rPr lang="en-US"/>
              <a:t>Ensure shared growth in agriculture sector</a:t>
            </a:r>
          </a:p>
          <a:p>
            <a:r>
              <a:rPr lang="en-US"/>
              <a:t>Addressing poverty traps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9.3 The Structure of Agrarian Systems in the Developing World</a:t>
            </a:r>
            <a:endParaRPr lang="en-GB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752600"/>
            <a:ext cx="8534400" cy="4572000"/>
          </a:xfrm>
        </p:spPr>
        <p:txBody>
          <a:bodyPr rIns="91440"/>
          <a:lstStyle/>
          <a:p>
            <a:pPr eaLnBrk="1" hangingPunct="1">
              <a:lnSpc>
                <a:spcPct val="90000"/>
              </a:lnSpc>
              <a:buFont typeface="Times" pitchFamily="48" charset="0"/>
              <a:buChar char="•"/>
            </a:pPr>
            <a:r>
              <a:rPr lang="en-US" sz="2400"/>
              <a:t>Three systems of agriculture</a:t>
            </a:r>
          </a:p>
          <a:p>
            <a:pPr eaLnBrk="1" hangingPunct="1">
              <a:lnSpc>
                <a:spcPct val="90000"/>
              </a:lnSpc>
              <a:buFont typeface="Times" pitchFamily="48" charset="0"/>
              <a:buChar char="•"/>
            </a:pPr>
            <a:r>
              <a:rPr lang="en-US" sz="2400"/>
              <a:t>Agriculture based countries, often subsistence, but agriculture makes up large part of growth</a:t>
            </a:r>
          </a:p>
          <a:p>
            <a:pPr eaLnBrk="1" hangingPunct="1">
              <a:lnSpc>
                <a:spcPct val="90000"/>
              </a:lnSpc>
              <a:buFont typeface="Times" pitchFamily="48" charset="0"/>
              <a:buChar char="•"/>
            </a:pPr>
            <a:r>
              <a:rPr lang="en-US" sz="2400"/>
              <a:t>Transforming countries, most of world’s rural people, large % of poverty incidence found there, low contribution of agriculture to growth</a:t>
            </a:r>
          </a:p>
          <a:p>
            <a:pPr eaLnBrk="1" hangingPunct="1">
              <a:lnSpc>
                <a:spcPct val="90000"/>
              </a:lnSpc>
              <a:buFont typeface="Times" pitchFamily="48" charset="0"/>
              <a:buChar char="•"/>
            </a:pPr>
            <a:r>
              <a:rPr lang="en-US" sz="2400"/>
              <a:t>Urbanized countries, half or more even of the poor found in urban areas</a:t>
            </a:r>
          </a:p>
          <a:p>
            <a:pPr eaLnBrk="1" hangingPunct="1">
              <a:lnSpc>
                <a:spcPct val="90000"/>
              </a:lnSpc>
              <a:buFont typeface="Times" pitchFamily="48" charset="0"/>
              <a:buChar char="•"/>
            </a:pPr>
            <a:r>
              <a:rPr lang="en-US" sz="2400"/>
              <a:t>The trend is from agriculture-based, to transforming, to urbanized economies as illustrated with the cases of India, China, Indonesia, and Brazil in Fig. 9.3</a:t>
            </a:r>
          </a:p>
          <a:p>
            <a:pPr lvl="1" eaLnBrk="1" hangingPunct="1">
              <a:lnSpc>
                <a:spcPct val="90000"/>
              </a:lnSpc>
              <a:buFont typeface="Times" pitchFamily="48" charset="0"/>
              <a:buChar char="•"/>
            </a:pPr>
            <a:endParaRPr lang="en-GB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1160</Words>
  <Application>Microsoft Office PowerPoint</Application>
  <PresentationFormat>On-screen Show (4:3)</PresentationFormat>
  <Paragraphs>125</Paragraphs>
  <Slides>27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Catatan:</vt:lpstr>
      <vt:lpstr>Chapter 9 Agricultural Transformation and Rural Development </vt:lpstr>
      <vt:lpstr>9.1 The Imperative of Agricultural Progress and Rural Development</vt:lpstr>
      <vt:lpstr>9.2 Agricultural Growth:  Past Progress and Current Challenges </vt:lpstr>
      <vt:lpstr>Figure 9.1  As Countries Develop, the Shares of GDP and Labor in Agriculture Tend to Decline, but with Many Idiosyncrasies</vt:lpstr>
      <vt:lpstr>Figure 9.2  Cereal Yields by World Region, 1960-2005</vt:lpstr>
      <vt:lpstr>9.2 Agricultural Growth:  Past Progress and Current Challenges (cont’d)</vt:lpstr>
      <vt:lpstr>Roles for Government in Agricultural Development</vt:lpstr>
      <vt:lpstr>9.3 The Structure of Agrarian Systems in the Developing World</vt:lpstr>
      <vt:lpstr>Figure 9.3  Agriculture’s Contribution to Growth and the Rural Share in Poverty in Three Types of Countries</vt:lpstr>
      <vt:lpstr>Table 9.1  Land Productivity in Developed and Developing Countries</vt:lpstr>
      <vt:lpstr>9.3 The Structure of Agrarian Systems in the Developing World (cont’d)</vt:lpstr>
      <vt:lpstr>Table 9.2  Distribution of Farms and Farmland by Operational Farm Size and Land Tenure Status In Selected Developing Countries in Asia and Latin America</vt:lpstr>
      <vt:lpstr>Table 9.3  Changes in Farm Size and Land Distribution</vt:lpstr>
      <vt:lpstr>9.3 The Structure of Agrarian Systems in the Developing World (cont’d)</vt:lpstr>
      <vt:lpstr>9.3 The Structure of Agrarian Systems in the Developing World (cont’d)</vt:lpstr>
      <vt:lpstr>9.3 The Structure of Agrarian Systems in the Developing World (cont’d)</vt:lpstr>
      <vt:lpstr>9.4 The Important Role of Women</vt:lpstr>
      <vt:lpstr>Figure 9.4  Expansion of Modern Inputs in the World’s Developing Regions</vt:lpstr>
      <vt:lpstr>9.5 The Microeconomics of Farmer Behavior and Agricultural Development</vt:lpstr>
      <vt:lpstr>Figure 9.5  Small-Farmer Attitudes toward Risk: Why It Is Sometimes Rational to Resist Innovation and Change</vt:lpstr>
      <vt:lpstr>Figure 9.6  Crop Yield Probability Densities of Two Different Farming Techniques</vt:lpstr>
      <vt:lpstr>Figure 9.7  Incentives under Sharecropping</vt:lpstr>
      <vt:lpstr>9.5 The Microeconomics of Farmer Behavior and Agricultural Development (cont’d)</vt:lpstr>
      <vt:lpstr>9.5 The Microeconomics of Farmer Behavior and Agricultural Development (cont’d)</vt:lpstr>
      <vt:lpstr>9.6 Core Requirements of a Strategy of Agricultural and Rural Development</vt:lpstr>
      <vt:lpstr>Concepts for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2</cp:revision>
  <dcterms:created xsi:type="dcterms:W3CDTF">2014-10-27T17:08:54Z</dcterms:created>
  <dcterms:modified xsi:type="dcterms:W3CDTF">2014-10-27T17:20:00Z</dcterms:modified>
</cp:coreProperties>
</file>