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74" r:id="rId2"/>
    <p:sldId id="263" r:id="rId3"/>
    <p:sldId id="275" r:id="rId4"/>
    <p:sldId id="276" r:id="rId5"/>
    <p:sldId id="277" r:id="rId6"/>
    <p:sldId id="278" r:id="rId7"/>
    <p:sldId id="279" r:id="rId8"/>
    <p:sldId id="280" r:id="rId9"/>
    <p:sldId id="281" r:id="rId10"/>
    <p:sldId id="282" r:id="rId11"/>
  </p:sldIdLst>
  <p:sldSz cx="12192000" cy="6858000"/>
  <p:notesSz cx="6858000" cy="9144000"/>
  <p:defaultTextStyle>
    <a:defPPr>
      <a:defRPr lang="es-ES_trad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665"/>
  </p:normalViewPr>
  <p:slideViewPr>
    <p:cSldViewPr snapToGrid="0" snapToObjects="1">
      <p:cViewPr varScale="1">
        <p:scale>
          <a:sx n="154" d="100"/>
          <a:sy n="154" d="100"/>
        </p:scale>
        <p:origin x="-120" y="-36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printerSettings" Target="printerSettings/printerSettings1.bin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Clic para editar título</a:t>
            </a:r>
            <a:endParaRPr lang="es-ES_tradnl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modificar el estilo de subtítulo del patrón</a:t>
            </a:r>
            <a:endParaRPr lang="es-ES_tradnl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BE8E56-5D95-974F-B909-B91562E5AA3D}" type="datetimeFigureOut">
              <a:rPr lang="es-ES_tradnl" smtClean="0"/>
              <a:t>20/05/16</a:t>
            </a:fld>
            <a:endParaRPr lang="es-ES_tradnl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F8377-B7D4-6E4C-B473-53CDED34D36D}" type="slidenum">
              <a:rPr lang="es-ES_tradnl" smtClean="0"/>
              <a:t>‹Nr.›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6165652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Clic para editar título</a:t>
            </a:r>
            <a:endParaRPr lang="es-ES_tradnl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BE8E56-5D95-974F-B909-B91562E5AA3D}" type="datetimeFigureOut">
              <a:rPr lang="es-ES_tradnl" smtClean="0"/>
              <a:t>20/05/16</a:t>
            </a:fld>
            <a:endParaRPr lang="es-ES_tradnl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F8377-B7D4-6E4C-B473-53CDED34D36D}" type="slidenum">
              <a:rPr lang="es-ES_tradnl" smtClean="0"/>
              <a:t>‹Nr.›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447540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 smtClean="0"/>
              <a:t>Clic para editar título</a:t>
            </a:r>
            <a:endParaRPr lang="es-ES_tradnl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BE8E56-5D95-974F-B909-B91562E5AA3D}" type="datetimeFigureOut">
              <a:rPr lang="es-ES_tradnl" smtClean="0"/>
              <a:t>20/05/16</a:t>
            </a:fld>
            <a:endParaRPr lang="es-ES_tradnl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F8377-B7D4-6E4C-B473-53CDED34D36D}" type="slidenum">
              <a:rPr lang="es-ES_tradnl" smtClean="0"/>
              <a:t>‹Nr.›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3178213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Clic para editar título</a:t>
            </a:r>
            <a:endParaRPr lang="es-ES_tradnl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BE8E56-5D95-974F-B909-B91562E5AA3D}" type="datetimeFigureOut">
              <a:rPr lang="es-ES_tradnl" smtClean="0"/>
              <a:t>20/05/16</a:t>
            </a:fld>
            <a:endParaRPr lang="es-ES_tradnl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F8377-B7D4-6E4C-B473-53CDED34D36D}" type="slidenum">
              <a:rPr lang="es-ES_tradnl" smtClean="0"/>
              <a:t>‹Nr.›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914038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Clic para editar título</a:t>
            </a:r>
            <a:endParaRPr lang="es-ES_tradnl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BE8E56-5D95-974F-B909-B91562E5AA3D}" type="datetimeFigureOut">
              <a:rPr lang="es-ES_tradnl" smtClean="0"/>
              <a:t>20/05/16</a:t>
            </a:fld>
            <a:endParaRPr lang="es-ES_tradnl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F8377-B7D4-6E4C-B473-53CDED34D36D}" type="slidenum">
              <a:rPr lang="es-ES_tradnl" smtClean="0"/>
              <a:t>‹Nr.›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041354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Clic para editar título</a:t>
            </a:r>
            <a:endParaRPr lang="es-ES_tradnl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BE8E56-5D95-974F-B909-B91562E5AA3D}" type="datetimeFigureOut">
              <a:rPr lang="es-ES_tradnl" smtClean="0"/>
              <a:t>20/05/16</a:t>
            </a:fld>
            <a:endParaRPr lang="es-ES_tradnl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F8377-B7D4-6E4C-B473-53CDED34D36D}" type="slidenum">
              <a:rPr lang="es-ES_tradnl" smtClean="0"/>
              <a:t>‹Nr.›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60249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 smtClean="0"/>
              <a:t>Clic para editar título</a:t>
            </a:r>
            <a:endParaRPr lang="es-ES_tradnl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BE8E56-5D95-974F-B909-B91562E5AA3D}" type="datetimeFigureOut">
              <a:rPr lang="es-ES_tradnl" smtClean="0"/>
              <a:t>20/05/16</a:t>
            </a:fld>
            <a:endParaRPr lang="es-ES_tradnl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F8377-B7D4-6E4C-B473-53CDED34D36D}" type="slidenum">
              <a:rPr lang="es-ES_tradnl" smtClean="0"/>
              <a:t>‹Nr.›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293007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Clic para editar título</a:t>
            </a:r>
            <a:endParaRPr lang="es-ES_tradnl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BE8E56-5D95-974F-B909-B91562E5AA3D}" type="datetimeFigureOut">
              <a:rPr lang="es-ES_tradnl" smtClean="0"/>
              <a:t>20/05/16</a:t>
            </a:fld>
            <a:endParaRPr lang="es-ES_tradnl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F8377-B7D4-6E4C-B473-53CDED34D36D}" type="slidenum">
              <a:rPr lang="es-ES_tradnl" smtClean="0"/>
              <a:t>‹Nr.›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4917586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BE8E56-5D95-974F-B909-B91562E5AA3D}" type="datetimeFigureOut">
              <a:rPr lang="es-ES_tradnl" smtClean="0"/>
              <a:t>20/05/16</a:t>
            </a:fld>
            <a:endParaRPr lang="es-ES_tradnl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F8377-B7D4-6E4C-B473-53CDED34D36D}" type="slidenum">
              <a:rPr lang="es-ES_tradnl" smtClean="0"/>
              <a:t>‹Nr.›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4711619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Clic para editar título</a:t>
            </a:r>
            <a:endParaRPr lang="es-ES_tradnl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BE8E56-5D95-974F-B909-B91562E5AA3D}" type="datetimeFigureOut">
              <a:rPr lang="es-ES_tradnl" smtClean="0"/>
              <a:t>20/05/16</a:t>
            </a:fld>
            <a:endParaRPr lang="es-ES_tradnl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F8377-B7D4-6E4C-B473-53CDED34D36D}" type="slidenum">
              <a:rPr lang="es-ES_tradnl" smtClean="0"/>
              <a:t>‹Nr.›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8395985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Clic para editar título</a:t>
            </a:r>
            <a:endParaRPr lang="es-ES_tradnl"/>
          </a:p>
        </p:txBody>
      </p:sp>
      <p:sp>
        <p:nvSpPr>
          <p:cNvPr id="3" name="Marcador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_tradnl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BE8E56-5D95-974F-B909-B91562E5AA3D}" type="datetimeFigureOut">
              <a:rPr lang="es-ES_tradnl" smtClean="0"/>
              <a:t>20/05/16</a:t>
            </a:fld>
            <a:endParaRPr lang="es-ES_tradnl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F8377-B7D4-6E4C-B473-53CDED34D36D}" type="slidenum">
              <a:rPr lang="es-ES_tradnl" smtClean="0"/>
              <a:t>‹Nr.›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8101085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Clic para editar título</a:t>
            </a:r>
            <a:endParaRPr lang="es-ES_tradnl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BE8E56-5D95-974F-B909-B91562E5AA3D}" type="datetimeFigureOut">
              <a:rPr lang="es-ES_tradnl" smtClean="0"/>
              <a:t>20/05/16</a:t>
            </a:fld>
            <a:endParaRPr lang="es-ES_tradnl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_tradnl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3F8377-B7D4-6E4C-B473-53CDED34D36D}" type="slidenum">
              <a:rPr lang="es-ES_tradnl" smtClean="0"/>
              <a:t>‹Nr.›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8271929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_trad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 descr="familiaPPT-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09360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4" name="Imagen 3" descr="familiaPPT-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Marcador de contenido 4"/>
          <p:cNvSpPr txBox="1">
            <a:spLocks/>
          </p:cNvSpPr>
          <p:nvPr/>
        </p:nvSpPr>
        <p:spPr>
          <a:xfrm>
            <a:off x="2656169" y="657159"/>
            <a:ext cx="9166917" cy="5643171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00000"/>
              </a:lnSpc>
              <a:buNone/>
            </a:pPr>
            <a:r>
              <a:rPr lang="es-ES" b="1" dirty="0"/>
              <a:t>CONCLUSIÓN </a:t>
            </a:r>
            <a:endParaRPr lang="es-ES" dirty="0"/>
          </a:p>
          <a:p>
            <a:pPr marL="0" indent="0" algn="just">
              <a:lnSpc>
                <a:spcPct val="100000"/>
              </a:lnSpc>
              <a:buNone/>
            </a:pPr>
            <a:r>
              <a:rPr lang="es-ES" dirty="0"/>
              <a:t>Compromiso para que nuestros hijos reciban la </a:t>
            </a:r>
            <a:r>
              <a:rPr lang="es-ES" dirty="0" err="1"/>
              <a:t>educación</a:t>
            </a:r>
            <a:r>
              <a:rPr lang="es-ES" dirty="0"/>
              <a:t> </a:t>
            </a:r>
            <a:r>
              <a:rPr lang="es-ES" dirty="0" smtClean="0"/>
              <a:t>apropiada</a:t>
            </a:r>
            <a:r>
              <a:rPr lang="es-ES" dirty="0"/>
              <a:t>: “el verdadero objeto de la </a:t>
            </a:r>
            <a:r>
              <a:rPr lang="es-ES" dirty="0" err="1"/>
              <a:t>educación</a:t>
            </a:r>
            <a:r>
              <a:rPr lang="es-ES" dirty="0"/>
              <a:t> es formar hombres y mujeres </a:t>
            </a:r>
            <a:r>
              <a:rPr lang="es-ES" dirty="0" err="1"/>
              <a:t>idóneos</a:t>
            </a:r>
            <a:r>
              <a:rPr lang="es-ES" dirty="0"/>
              <a:t> para servir, desarrollar y poner en ejercicio activo todas sus facultades” (Consejos para los Maestros, p. 479). </a:t>
            </a:r>
          </a:p>
          <a:p>
            <a:pPr marL="0" indent="0" algn="just">
              <a:lnSpc>
                <a:spcPct val="100000"/>
              </a:lnSpc>
              <a:buNone/>
            </a:pPr>
            <a:r>
              <a:rPr lang="es-ES" dirty="0"/>
              <a:t>La tarea de educar es una </a:t>
            </a:r>
            <a:r>
              <a:rPr lang="es-ES" dirty="0" err="1"/>
              <a:t>acción</a:t>
            </a:r>
            <a:r>
              <a:rPr lang="es-ES" dirty="0"/>
              <a:t> mancomunada entre el hogar, la iglesia y la escuela. </a:t>
            </a:r>
          </a:p>
          <a:p>
            <a:pPr marL="0" indent="0" algn="just">
              <a:lnSpc>
                <a:spcPct val="100000"/>
              </a:lnSpc>
              <a:buNone/>
            </a:pPr>
            <a:r>
              <a:rPr lang="es-ES" b="1" dirty="0"/>
              <a:t>El hogar: </a:t>
            </a:r>
            <a:r>
              <a:rPr lang="es-ES" dirty="0"/>
              <a:t>Compromiso para que como padres impartamos la </a:t>
            </a:r>
            <a:r>
              <a:rPr lang="es-ES" smtClean="0"/>
              <a:t>educación</a:t>
            </a:r>
            <a:r>
              <a:rPr lang="es-ES" dirty="0" smtClean="0"/>
              <a:t> </a:t>
            </a:r>
            <a:r>
              <a:rPr lang="es-ES" dirty="0"/>
              <a:t>con el ejemplo. </a:t>
            </a:r>
          </a:p>
          <a:p>
            <a:pPr marL="0" indent="0" algn="just">
              <a:lnSpc>
                <a:spcPct val="100000"/>
              </a:lnSpc>
              <a:buNone/>
            </a:pPr>
            <a:r>
              <a:rPr lang="es-ES" b="1" dirty="0"/>
              <a:t>La iglesia: </a:t>
            </a:r>
            <a:r>
              <a:rPr lang="es-ES" dirty="0"/>
              <a:t>Compromiso para que la iglesia refuerce la </a:t>
            </a:r>
            <a:r>
              <a:rPr lang="es-ES" dirty="0" err="1"/>
              <a:t>enseñanza</a:t>
            </a:r>
            <a:r>
              <a:rPr lang="es-ES" dirty="0"/>
              <a:t> de los padres, con personas </a:t>
            </a:r>
            <a:r>
              <a:rPr lang="es-ES" dirty="0" err="1"/>
              <a:t>idóneas</a:t>
            </a:r>
            <a:r>
              <a:rPr lang="es-ES" dirty="0"/>
              <a:t> y ambientes </a:t>
            </a:r>
            <a:r>
              <a:rPr lang="es-ES" dirty="0" err="1"/>
              <a:t>físicos</a:t>
            </a:r>
            <a:r>
              <a:rPr lang="es-ES" dirty="0"/>
              <a:t> apropiados. </a:t>
            </a:r>
          </a:p>
          <a:p>
            <a:pPr marL="0" indent="0" algn="just">
              <a:lnSpc>
                <a:spcPct val="100000"/>
              </a:lnSpc>
              <a:buNone/>
            </a:pPr>
            <a:r>
              <a:rPr lang="es-ES" b="1" dirty="0"/>
              <a:t>La escuela: </a:t>
            </a:r>
            <a:r>
              <a:rPr lang="es-ES" dirty="0"/>
              <a:t>Compromiso para que los educadores complementen dicha </a:t>
            </a:r>
            <a:r>
              <a:rPr lang="es-ES" dirty="0" err="1"/>
              <a:t>educación</a:t>
            </a:r>
            <a:r>
              <a:rPr lang="es-ES" dirty="0"/>
              <a:t>. </a:t>
            </a:r>
          </a:p>
          <a:p>
            <a:pPr marL="0" indent="0" algn="just">
              <a:lnSpc>
                <a:spcPct val="100000"/>
              </a:lnSpc>
              <a:buNone/>
            </a:pPr>
            <a:r>
              <a:rPr lang="es-ES" dirty="0"/>
              <a:t>Es importante que estas tres instituciones unan sus metas comunes para fortalecer la tarea de la </a:t>
            </a:r>
            <a:r>
              <a:rPr lang="es-ES" dirty="0" err="1"/>
              <a:t>educación</a:t>
            </a:r>
            <a:r>
              <a:rPr lang="es-ES" dirty="0"/>
              <a:t> cristiana. </a:t>
            </a:r>
          </a:p>
          <a:p>
            <a:pPr marL="0" indent="0" algn="just">
              <a:lnSpc>
                <a:spcPct val="100000"/>
              </a:lnSpc>
              <a:buNone/>
            </a:pPr>
            <a:r>
              <a:rPr lang="es-ES" b="1" dirty="0"/>
              <a:t>Llamado: </a:t>
            </a:r>
            <a:r>
              <a:rPr lang="es-ES" dirty="0"/>
              <a:t>fortalecer la </a:t>
            </a:r>
            <a:r>
              <a:rPr lang="es-ES" dirty="0" err="1"/>
              <a:t>educación</a:t>
            </a:r>
            <a:r>
              <a:rPr lang="es-ES" dirty="0"/>
              <a:t> de los hijos. </a:t>
            </a:r>
          </a:p>
        </p:txBody>
      </p:sp>
    </p:spTree>
    <p:extLst>
      <p:ext uri="{BB962C8B-B14F-4D97-AF65-F5344CB8AC3E}">
        <p14:creationId xmlns:p14="http://schemas.microsoft.com/office/powerpoint/2010/main" val="17833805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familiaPPT-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ítulo 3"/>
          <p:cNvSpPr>
            <a:spLocks noGrp="1"/>
          </p:cNvSpPr>
          <p:nvPr>
            <p:ph type="title"/>
          </p:nvPr>
        </p:nvSpPr>
        <p:spPr>
          <a:xfrm>
            <a:off x="2530964" y="365126"/>
            <a:ext cx="9175860" cy="1039120"/>
          </a:xfrm>
        </p:spPr>
        <p:txBody>
          <a:bodyPr>
            <a:normAutofit/>
          </a:bodyPr>
          <a:lstStyle/>
          <a:p>
            <a:pPr algn="ctr"/>
            <a:r>
              <a:rPr lang="es-ES" sz="3200" b="1" dirty="0">
                <a:latin typeface="Calibri"/>
                <a:cs typeface="Calibri"/>
              </a:rPr>
              <a:t>La </a:t>
            </a:r>
            <a:r>
              <a:rPr lang="es-ES" sz="3200" b="1" dirty="0" err="1">
                <a:latin typeface="Calibri"/>
                <a:cs typeface="Calibri"/>
              </a:rPr>
              <a:t>Educación</a:t>
            </a:r>
            <a:r>
              <a:rPr lang="es-ES" sz="3200" b="1" dirty="0">
                <a:latin typeface="Calibri"/>
                <a:cs typeface="Calibri"/>
              </a:rPr>
              <a:t> de los Hijos en el Marco </a:t>
            </a:r>
            <a:r>
              <a:rPr lang="es-ES" sz="3200" b="1" dirty="0" smtClean="0">
                <a:latin typeface="Calibri"/>
                <a:cs typeface="Calibri"/>
              </a:rPr>
              <a:t/>
            </a:r>
            <a:br>
              <a:rPr lang="es-ES" sz="3200" b="1" dirty="0" smtClean="0">
                <a:latin typeface="Calibri"/>
                <a:cs typeface="Calibri"/>
              </a:rPr>
            </a:br>
            <a:r>
              <a:rPr lang="es-ES" sz="3200" b="1" dirty="0" smtClean="0">
                <a:latin typeface="Calibri"/>
                <a:cs typeface="Calibri"/>
              </a:rPr>
              <a:t>del </a:t>
            </a:r>
            <a:r>
              <a:rPr lang="es-ES" sz="3200" b="1" dirty="0">
                <a:latin typeface="Calibri"/>
                <a:cs typeface="Calibri"/>
              </a:rPr>
              <a:t>Gran Conflicto </a:t>
            </a:r>
          </a:p>
        </p:txBody>
      </p:sp>
      <p:sp>
        <p:nvSpPr>
          <p:cNvPr id="5" name="Marcador de contenido 4"/>
          <p:cNvSpPr>
            <a:spLocks noGrp="1"/>
          </p:cNvSpPr>
          <p:nvPr>
            <p:ph idx="1"/>
          </p:nvPr>
        </p:nvSpPr>
        <p:spPr>
          <a:xfrm>
            <a:off x="2656169" y="1610968"/>
            <a:ext cx="9166917" cy="4945164"/>
          </a:xfrm>
        </p:spPr>
        <p:txBody>
          <a:bodyPr>
            <a:normAutofit fontScale="77500" lnSpcReduction="20000"/>
          </a:bodyPr>
          <a:lstStyle/>
          <a:p>
            <a:pPr marL="0" indent="0" algn="just">
              <a:lnSpc>
                <a:spcPct val="100000"/>
              </a:lnSpc>
              <a:buNone/>
            </a:pPr>
            <a:r>
              <a:rPr lang="es-ES" b="1" dirty="0"/>
              <a:t>TEXTO BÍBLICO: </a:t>
            </a:r>
            <a:endParaRPr lang="es-ES" dirty="0"/>
          </a:p>
          <a:p>
            <a:pPr marL="0" indent="0" algn="just">
              <a:lnSpc>
                <a:spcPct val="100000"/>
              </a:lnSpc>
              <a:buNone/>
            </a:pPr>
            <a:r>
              <a:rPr lang="es-ES" i="1" dirty="0"/>
              <a:t>“Y </a:t>
            </a:r>
            <a:r>
              <a:rPr lang="es-ES" i="1" dirty="0" err="1"/>
              <a:t>ésta</a:t>
            </a:r>
            <a:r>
              <a:rPr lang="es-ES" i="1" dirty="0"/>
              <a:t> es la vida eterna: que te conozcan a ti, el </a:t>
            </a:r>
            <a:r>
              <a:rPr lang="es-ES" i="1" dirty="0" err="1"/>
              <a:t>único</a:t>
            </a:r>
            <a:r>
              <a:rPr lang="es-ES" i="1" dirty="0"/>
              <a:t> Dios </a:t>
            </a:r>
            <a:r>
              <a:rPr lang="es-ES" i="1" dirty="0" smtClean="0"/>
              <a:t>verdadero</a:t>
            </a:r>
            <a:r>
              <a:rPr lang="es-ES" i="1" dirty="0"/>
              <a:t>, y a Jesucristo, a quien tú has enviado” (Juan 17:3). </a:t>
            </a:r>
            <a:endParaRPr lang="es-ES" dirty="0"/>
          </a:p>
          <a:p>
            <a:pPr marL="0" indent="0" algn="just">
              <a:lnSpc>
                <a:spcPct val="100000"/>
              </a:lnSpc>
              <a:buNone/>
            </a:pPr>
            <a:r>
              <a:rPr lang="es-ES" b="1" dirty="0"/>
              <a:t>INTRODUCCIÓN </a:t>
            </a:r>
            <a:endParaRPr lang="es-ES" dirty="0"/>
          </a:p>
          <a:p>
            <a:pPr marL="0" indent="0" algn="just">
              <a:lnSpc>
                <a:spcPct val="100000"/>
              </a:lnSpc>
              <a:buNone/>
            </a:pPr>
            <a:r>
              <a:rPr lang="es-ES" dirty="0"/>
              <a:t>En la actualidad, la sociedad avanza de prisa, muy </a:t>
            </a:r>
            <a:r>
              <a:rPr lang="es-ES" dirty="0" err="1"/>
              <a:t>rápido</a:t>
            </a:r>
            <a:r>
              <a:rPr lang="es-ES" dirty="0"/>
              <a:t> siempre en </a:t>
            </a:r>
            <a:r>
              <a:rPr lang="es-ES" dirty="0" err="1"/>
              <a:t>dirección</a:t>
            </a:r>
            <a:r>
              <a:rPr lang="es-ES" dirty="0"/>
              <a:t> al trabajo, las actividades del hogar, la </a:t>
            </a:r>
            <a:r>
              <a:rPr lang="es-ES" dirty="0" err="1"/>
              <a:t>planificación</a:t>
            </a:r>
            <a:r>
              <a:rPr lang="es-ES" dirty="0"/>
              <a:t> de la familia. Vivimos en la </a:t>
            </a:r>
            <a:r>
              <a:rPr lang="es-ES" dirty="0" err="1"/>
              <a:t>época</a:t>
            </a:r>
            <a:r>
              <a:rPr lang="es-ES" dirty="0"/>
              <a:t> de la inmediatez. Se quiere conseguir </a:t>
            </a:r>
            <a:r>
              <a:rPr lang="es-ES" dirty="0" smtClean="0"/>
              <a:t>resultados </a:t>
            </a:r>
            <a:r>
              <a:rPr lang="es-ES" dirty="0" err="1"/>
              <a:t>rápidos</a:t>
            </a:r>
            <a:r>
              <a:rPr lang="es-ES" dirty="0"/>
              <a:t>. Algunos piensan que la </a:t>
            </a:r>
            <a:r>
              <a:rPr lang="es-ES" dirty="0" err="1"/>
              <a:t>educación</a:t>
            </a:r>
            <a:r>
              <a:rPr lang="es-ES" dirty="0"/>
              <a:t> de los hijos se logra </a:t>
            </a:r>
            <a:r>
              <a:rPr lang="es-ES" dirty="0" err="1"/>
              <a:t>rápidamente</a:t>
            </a:r>
            <a:r>
              <a:rPr lang="es-ES" dirty="0"/>
              <a:t> y suponen que los padres tienen poca responsabilidad en la </a:t>
            </a:r>
            <a:r>
              <a:rPr lang="es-ES" dirty="0" err="1"/>
              <a:t>formación</a:t>
            </a:r>
            <a:r>
              <a:rPr lang="es-ES" dirty="0"/>
              <a:t> de los hijos. </a:t>
            </a:r>
          </a:p>
          <a:p>
            <a:pPr marL="0" indent="0" algn="just">
              <a:lnSpc>
                <a:spcPct val="100000"/>
              </a:lnSpc>
              <a:buNone/>
            </a:pPr>
            <a:r>
              <a:rPr lang="es-ES" dirty="0"/>
              <a:t>Algunos padres suponen que la </a:t>
            </a:r>
            <a:r>
              <a:rPr lang="es-ES" dirty="0" err="1"/>
              <a:t>educación</a:t>
            </a:r>
            <a:r>
              <a:rPr lang="es-ES" dirty="0"/>
              <a:t> de los hijos es </a:t>
            </a:r>
            <a:r>
              <a:rPr lang="es-ES" dirty="0" smtClean="0"/>
              <a:t>responsabilidad </a:t>
            </a:r>
            <a:r>
              <a:rPr lang="es-ES" dirty="0"/>
              <a:t>de las escuelas. ¿</a:t>
            </a:r>
            <a:r>
              <a:rPr lang="es-ES" dirty="0" err="1"/>
              <a:t>Quién</a:t>
            </a:r>
            <a:r>
              <a:rPr lang="es-ES" dirty="0"/>
              <a:t> es responsable de la </a:t>
            </a:r>
            <a:r>
              <a:rPr lang="es-ES" dirty="0" err="1"/>
              <a:t>educación</a:t>
            </a:r>
            <a:r>
              <a:rPr lang="es-ES" dirty="0"/>
              <a:t> de los </a:t>
            </a:r>
            <a:r>
              <a:rPr lang="es-ES" dirty="0" err="1"/>
              <a:t>niños</a:t>
            </a:r>
            <a:r>
              <a:rPr lang="es-ES" dirty="0"/>
              <a:t>/</a:t>
            </a:r>
            <a:r>
              <a:rPr lang="es-ES" dirty="0" err="1"/>
              <a:t>niñas</a:t>
            </a:r>
            <a:r>
              <a:rPr lang="es-ES" dirty="0"/>
              <a:t>? ¿Qué papel tienen los padres en la </a:t>
            </a:r>
            <a:r>
              <a:rPr lang="es-ES" dirty="0" err="1"/>
              <a:t>educación</a:t>
            </a:r>
            <a:r>
              <a:rPr lang="es-ES" dirty="0"/>
              <a:t> de sus hijos? ¿</a:t>
            </a:r>
            <a:r>
              <a:rPr lang="es-ES" dirty="0" err="1"/>
              <a:t>Cuál</a:t>
            </a:r>
            <a:r>
              <a:rPr lang="es-ES" dirty="0"/>
              <a:t> es la </a:t>
            </a:r>
            <a:r>
              <a:rPr lang="es-ES" dirty="0" err="1"/>
              <a:t>función</a:t>
            </a:r>
            <a:r>
              <a:rPr lang="es-ES" dirty="0"/>
              <a:t> de la iglesia y de la escuela en la </a:t>
            </a:r>
            <a:r>
              <a:rPr lang="es-ES" dirty="0" err="1"/>
              <a:t>educación</a:t>
            </a:r>
            <a:r>
              <a:rPr lang="es-ES" dirty="0"/>
              <a:t> de los hijos? </a:t>
            </a:r>
          </a:p>
          <a:p>
            <a:pPr marL="0" indent="0" algn="just">
              <a:lnSpc>
                <a:spcPct val="100000"/>
              </a:lnSpc>
              <a:buNone/>
            </a:pPr>
            <a:r>
              <a:rPr lang="es-ES" b="1" dirty="0"/>
              <a:t>PROPOSICIÓN: </a:t>
            </a:r>
            <a:r>
              <a:rPr lang="es-ES" dirty="0"/>
              <a:t>Mostrar las instituciones </a:t>
            </a:r>
            <a:r>
              <a:rPr lang="es-ES" dirty="0" smtClean="0"/>
              <a:t>corresponsables </a:t>
            </a:r>
            <a:r>
              <a:rPr lang="es-ES" dirty="0"/>
              <a:t>de la </a:t>
            </a:r>
            <a:r>
              <a:rPr lang="es-ES" dirty="0" err="1" smtClean="0"/>
              <a:t>educación</a:t>
            </a:r>
            <a:r>
              <a:rPr lang="es-ES" dirty="0" smtClean="0"/>
              <a:t> </a:t>
            </a:r>
            <a:r>
              <a:rPr lang="es-ES" dirty="0"/>
              <a:t>de los hijos. </a:t>
            </a:r>
          </a:p>
        </p:txBody>
      </p:sp>
    </p:spTree>
    <p:extLst>
      <p:ext uri="{BB962C8B-B14F-4D97-AF65-F5344CB8AC3E}">
        <p14:creationId xmlns:p14="http://schemas.microsoft.com/office/powerpoint/2010/main" val="2640851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familiaPPT-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Marcador de contenido 4"/>
          <p:cNvSpPr>
            <a:spLocks noGrp="1"/>
          </p:cNvSpPr>
          <p:nvPr>
            <p:ph idx="1"/>
          </p:nvPr>
        </p:nvSpPr>
        <p:spPr>
          <a:xfrm>
            <a:off x="2656169" y="375658"/>
            <a:ext cx="9166917" cy="6180474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s-ES" b="1" dirty="0" smtClean="0"/>
              <a:t>I. EL </a:t>
            </a:r>
            <a:r>
              <a:rPr lang="es-ES" b="1" dirty="0"/>
              <a:t>HOGAR. </a:t>
            </a:r>
            <a:endParaRPr lang="es-ES" dirty="0"/>
          </a:p>
          <a:p>
            <a:pPr marL="971550" lvl="1" indent="-514350" algn="just">
              <a:buFont typeface="+mj-lt"/>
              <a:buAutoNum type="alphaUcPeriod"/>
            </a:pPr>
            <a:r>
              <a:rPr lang="es-ES" dirty="0" err="1" smtClean="0"/>
              <a:t>Deut</a:t>
            </a:r>
            <a:r>
              <a:rPr lang="es-ES" dirty="0"/>
              <a:t>. 6:6-7: “Y estas palabras que yo te mando hoy, </a:t>
            </a:r>
            <a:r>
              <a:rPr lang="es-ES" dirty="0" err="1"/>
              <a:t>estarán</a:t>
            </a:r>
            <a:r>
              <a:rPr lang="es-ES" dirty="0"/>
              <a:t> sobre tu </a:t>
            </a:r>
            <a:r>
              <a:rPr lang="es-ES" dirty="0" err="1"/>
              <a:t>corazón</a:t>
            </a:r>
            <a:r>
              <a:rPr lang="es-ES" dirty="0"/>
              <a:t>; y las </a:t>
            </a:r>
            <a:r>
              <a:rPr lang="es-ES" dirty="0" err="1"/>
              <a:t>repetirás</a:t>
            </a:r>
            <a:r>
              <a:rPr lang="es-ES" dirty="0"/>
              <a:t> a tus hijos, y </a:t>
            </a:r>
            <a:r>
              <a:rPr lang="es-ES" dirty="0" err="1"/>
              <a:t>hablarás</a:t>
            </a:r>
            <a:r>
              <a:rPr lang="es-ES" dirty="0"/>
              <a:t> de ellas estando en tu casa, y andando por el camino, y al acostarte, y cuando te levantes”. </a:t>
            </a:r>
          </a:p>
          <a:p>
            <a:pPr marL="971550" lvl="1" indent="-514350" algn="just">
              <a:buFont typeface="+mj-lt"/>
              <a:buAutoNum type="alphaUcPeriod"/>
            </a:pPr>
            <a:r>
              <a:rPr lang="es-ES" dirty="0" smtClean="0"/>
              <a:t>Objetivo </a:t>
            </a:r>
            <a:r>
              <a:rPr lang="es-ES" dirty="0"/>
              <a:t>de la </a:t>
            </a:r>
            <a:r>
              <a:rPr lang="es-ES" dirty="0" err="1"/>
              <a:t>enseñanza</a:t>
            </a:r>
            <a:r>
              <a:rPr lang="es-ES" dirty="0"/>
              <a:t> en el hogar: </a:t>
            </a:r>
          </a:p>
          <a:p>
            <a:pPr marL="1371600" lvl="2" indent="-457200" algn="just">
              <a:buFont typeface="+mj-lt"/>
              <a:buAutoNum type="arabicPeriod"/>
            </a:pPr>
            <a:r>
              <a:rPr lang="es-ES" dirty="0" smtClean="0"/>
              <a:t>Que </a:t>
            </a:r>
            <a:r>
              <a:rPr lang="es-ES" dirty="0"/>
              <a:t>cada hijo acepte a Cristo como su Salvador personal. Para ello es de primordial valor el ejemplo de los padres. </a:t>
            </a:r>
          </a:p>
          <a:p>
            <a:pPr marL="1371600" lvl="2" indent="-457200" algn="just">
              <a:buFont typeface="+mj-lt"/>
              <a:buAutoNum type="arabicPeriod"/>
            </a:pPr>
            <a:r>
              <a:rPr lang="es-ES" dirty="0"/>
              <a:t>Compartir tareas </a:t>
            </a:r>
            <a:r>
              <a:rPr lang="es-ES" dirty="0" err="1"/>
              <a:t>domésticas</a:t>
            </a:r>
            <a:r>
              <a:rPr lang="es-ES" dirty="0"/>
              <a:t> con los padres, </a:t>
            </a:r>
            <a:r>
              <a:rPr lang="es-ES" dirty="0" err="1" smtClean="0"/>
              <a:t>comprometiéndose</a:t>
            </a:r>
            <a:r>
              <a:rPr lang="es-ES" dirty="0" smtClean="0"/>
              <a:t> </a:t>
            </a:r>
            <a:r>
              <a:rPr lang="es-ES" dirty="0"/>
              <a:t>en actividades de servicio a la comunidad o a los </a:t>
            </a:r>
            <a:r>
              <a:rPr lang="es-ES" dirty="0" smtClean="0"/>
              <a:t>vecinos</a:t>
            </a:r>
            <a:r>
              <a:rPr lang="es-ES" dirty="0"/>
              <a:t>. </a:t>
            </a:r>
          </a:p>
          <a:p>
            <a:pPr marL="914400" lvl="1" indent="-457200" algn="just">
              <a:buFont typeface="+mj-lt"/>
              <a:buAutoNum type="alphaUcPeriod"/>
            </a:pPr>
            <a:r>
              <a:rPr lang="es-ES" dirty="0" smtClean="0"/>
              <a:t>La </a:t>
            </a:r>
            <a:r>
              <a:rPr lang="es-ES" dirty="0" err="1"/>
              <a:t>educación</a:t>
            </a:r>
            <a:r>
              <a:rPr lang="es-ES" dirty="0"/>
              <a:t> se inicia en el hogar; con los padres, </a:t>
            </a:r>
            <a:r>
              <a:rPr lang="es-ES" dirty="0" err="1"/>
              <a:t>aún</a:t>
            </a:r>
            <a:r>
              <a:rPr lang="es-ES" dirty="0"/>
              <a:t> antes que los hijos nazcan. Es decir, los padres deben buscar el conocimiento </a:t>
            </a:r>
            <a:r>
              <a:rPr lang="es-ES" dirty="0" smtClean="0"/>
              <a:t>sobre </a:t>
            </a:r>
            <a:r>
              <a:rPr lang="es-ES" dirty="0"/>
              <a:t>la </a:t>
            </a:r>
            <a:r>
              <a:rPr lang="es-ES" dirty="0" err="1"/>
              <a:t>educación</a:t>
            </a:r>
            <a:r>
              <a:rPr lang="es-ES" dirty="0"/>
              <a:t> de sus futuros hijos. </a:t>
            </a:r>
          </a:p>
          <a:p>
            <a:pPr marL="914400" lvl="1" indent="-457200" algn="just">
              <a:buFont typeface="+mj-lt"/>
              <a:buAutoNum type="alphaUcPeriod"/>
            </a:pPr>
            <a:r>
              <a:rPr lang="es-ES" dirty="0" err="1" smtClean="0"/>
              <a:t>Aún</a:t>
            </a:r>
            <a:r>
              <a:rPr lang="es-ES" dirty="0" smtClean="0"/>
              <a:t> </a:t>
            </a:r>
            <a:r>
              <a:rPr lang="es-ES" dirty="0"/>
              <a:t>entre los padres cristianos, esa idea parece tomar forma. Elena de White, en sus </a:t>
            </a:r>
            <a:r>
              <a:rPr lang="es-ES" dirty="0" err="1"/>
              <a:t>días</a:t>
            </a:r>
            <a:r>
              <a:rPr lang="es-ES" dirty="0"/>
              <a:t> ya lo captaba: “Los padres </a:t>
            </a:r>
            <a:r>
              <a:rPr lang="es-ES" dirty="0" err="1"/>
              <a:t>envían</a:t>
            </a:r>
            <a:r>
              <a:rPr lang="es-ES" dirty="0"/>
              <a:t> a sus hijos a la escuela; y cuando han hecho esto, piensan que ya los han educado” (La </a:t>
            </a:r>
            <a:r>
              <a:rPr lang="es-ES" dirty="0" err="1"/>
              <a:t>conducción</a:t>
            </a:r>
            <a:r>
              <a:rPr lang="es-ES" dirty="0"/>
              <a:t> del </a:t>
            </a:r>
            <a:r>
              <a:rPr lang="es-ES" dirty="0" err="1"/>
              <a:t>niño</a:t>
            </a:r>
            <a:r>
              <a:rPr lang="es-ES" dirty="0"/>
              <a:t>, p. 26). </a:t>
            </a:r>
          </a:p>
        </p:txBody>
      </p:sp>
    </p:spTree>
    <p:extLst>
      <p:ext uri="{BB962C8B-B14F-4D97-AF65-F5344CB8AC3E}">
        <p14:creationId xmlns:p14="http://schemas.microsoft.com/office/powerpoint/2010/main" val="37179096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familiaPPT-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Marcador de contenido 4"/>
          <p:cNvSpPr>
            <a:spLocks noGrp="1"/>
          </p:cNvSpPr>
          <p:nvPr>
            <p:ph idx="1"/>
          </p:nvPr>
        </p:nvSpPr>
        <p:spPr>
          <a:xfrm>
            <a:off x="2695676" y="704645"/>
            <a:ext cx="8658123" cy="5472318"/>
          </a:xfrm>
        </p:spPr>
        <p:txBody>
          <a:bodyPr>
            <a:normAutofit/>
          </a:bodyPr>
          <a:lstStyle/>
          <a:p>
            <a:pPr marL="457200" lvl="1" indent="0" algn="just">
              <a:buNone/>
            </a:pPr>
            <a:r>
              <a:rPr lang="es-ES" dirty="0" smtClean="0"/>
              <a:t>E. Elena </a:t>
            </a:r>
            <a:r>
              <a:rPr lang="es-ES" dirty="0"/>
              <a:t>de White, enfatiza: </a:t>
            </a:r>
          </a:p>
          <a:p>
            <a:pPr marL="914400" lvl="2" indent="0" algn="just">
              <a:buNone/>
            </a:pPr>
            <a:r>
              <a:rPr lang="es-ES" i="1" dirty="0" smtClean="0"/>
              <a:t>“</a:t>
            </a:r>
            <a:r>
              <a:rPr lang="es-ES" i="1" dirty="0"/>
              <a:t>En el hogar es donde ha de empezar la </a:t>
            </a:r>
            <a:r>
              <a:rPr lang="es-ES" i="1" dirty="0" err="1"/>
              <a:t>educación</a:t>
            </a:r>
            <a:r>
              <a:rPr lang="es-ES" i="1" dirty="0"/>
              <a:t> del </a:t>
            </a:r>
            <a:r>
              <a:rPr lang="es-ES" i="1" dirty="0" err="1"/>
              <a:t>niño</a:t>
            </a:r>
            <a:r>
              <a:rPr lang="es-ES" i="1" dirty="0"/>
              <a:t>. </a:t>
            </a:r>
            <a:r>
              <a:rPr lang="es-ES" i="1" dirty="0" err="1"/>
              <a:t>Alli</a:t>
            </a:r>
            <a:r>
              <a:rPr lang="es-ES" i="1" dirty="0"/>
              <a:t>́ está su primera escuela. </a:t>
            </a:r>
            <a:r>
              <a:rPr lang="es-ES" i="1" dirty="0" err="1"/>
              <a:t>Alli</a:t>
            </a:r>
            <a:r>
              <a:rPr lang="es-ES" i="1" dirty="0"/>
              <a:t>́, con sus padres como maestros, debe aprender las lecciones que han de guiarlo a </a:t>
            </a:r>
            <a:r>
              <a:rPr lang="es-ES" i="1" dirty="0" err="1"/>
              <a:t>través</a:t>
            </a:r>
            <a:r>
              <a:rPr lang="es-ES" i="1" dirty="0"/>
              <a:t> de la vida: lecciones de respeto, obediencia, </a:t>
            </a:r>
            <a:r>
              <a:rPr lang="es-ES" i="1" dirty="0" smtClean="0"/>
              <a:t>reverencia </a:t>
            </a:r>
            <a:r>
              <a:rPr lang="es-ES" i="1" dirty="0"/>
              <a:t>(amor a Dios), dominio propio” (La </a:t>
            </a:r>
            <a:r>
              <a:rPr lang="es-ES" i="1" dirty="0" err="1"/>
              <a:t>conducción</a:t>
            </a:r>
            <a:r>
              <a:rPr lang="es-ES" i="1" dirty="0"/>
              <a:t> del </a:t>
            </a:r>
            <a:r>
              <a:rPr lang="es-ES" i="1" dirty="0" err="1"/>
              <a:t>niño</a:t>
            </a:r>
            <a:r>
              <a:rPr lang="es-ES" i="1" dirty="0"/>
              <a:t>, p. 17). </a:t>
            </a:r>
            <a:endParaRPr lang="es-ES" dirty="0"/>
          </a:p>
          <a:p>
            <a:pPr marL="914400" lvl="2" indent="0" algn="just">
              <a:buNone/>
            </a:pPr>
            <a:r>
              <a:rPr lang="es-ES" i="1" dirty="0" smtClean="0"/>
              <a:t>Lo </a:t>
            </a:r>
            <a:r>
              <a:rPr lang="es-ES" i="1" dirty="0"/>
              <a:t>que se </a:t>
            </a:r>
            <a:r>
              <a:rPr lang="es-ES" i="1" dirty="0" err="1"/>
              <a:t>enseña</a:t>
            </a:r>
            <a:r>
              <a:rPr lang="es-ES" i="1" dirty="0"/>
              <a:t> en el hogar tiene un poder muy grande: “Las influencias educativas del hogar son un poder decisivo para el bien o para el mal” (El hogar cristiano, p. 161). </a:t>
            </a:r>
            <a:endParaRPr lang="es-ES" dirty="0"/>
          </a:p>
          <a:p>
            <a:pPr marL="914400" lvl="2" indent="0" algn="just">
              <a:buNone/>
            </a:pPr>
            <a:r>
              <a:rPr lang="es-ES" i="1" dirty="0" smtClean="0"/>
              <a:t>Se </a:t>
            </a:r>
            <a:r>
              <a:rPr lang="es-ES" i="1" dirty="0" err="1"/>
              <a:t>enseñan</a:t>
            </a:r>
            <a:r>
              <a:rPr lang="es-ES" i="1" dirty="0"/>
              <a:t> con el ejemplo, con la vivencia, </a:t>
            </a:r>
            <a:r>
              <a:rPr lang="es-ES" i="1" dirty="0" err="1"/>
              <a:t>día</a:t>
            </a:r>
            <a:r>
              <a:rPr lang="es-ES" i="1" dirty="0"/>
              <a:t> a </a:t>
            </a:r>
            <a:r>
              <a:rPr lang="es-ES" i="1" dirty="0" err="1"/>
              <a:t>día</a:t>
            </a:r>
            <a:r>
              <a:rPr lang="es-ES" i="1" dirty="0"/>
              <a:t>: “Son, silenciosas y graduales, pero si se ejercen de la debida manera, llegan a ser un poder </a:t>
            </a:r>
            <a:r>
              <a:rPr lang="es-ES" i="1" dirty="0" err="1"/>
              <a:t>abarcante</a:t>
            </a:r>
            <a:r>
              <a:rPr lang="es-ES" i="1" dirty="0"/>
              <a:t> para la verdad y la justicia” (La </a:t>
            </a:r>
            <a:r>
              <a:rPr lang="es-ES" i="1" dirty="0" err="1"/>
              <a:t>conducción</a:t>
            </a:r>
            <a:r>
              <a:rPr lang="es-ES" i="1" dirty="0"/>
              <a:t> del </a:t>
            </a:r>
            <a:r>
              <a:rPr lang="es-ES" i="1" dirty="0" err="1"/>
              <a:t>niño</a:t>
            </a:r>
            <a:r>
              <a:rPr lang="es-ES" i="1" dirty="0"/>
              <a:t>, p. 17). </a:t>
            </a:r>
            <a:endParaRPr lang="es-ES" dirty="0"/>
          </a:p>
          <a:p>
            <a:pPr marL="457200" lvl="1" indent="0" algn="just">
              <a:buNone/>
            </a:pPr>
            <a:r>
              <a:rPr lang="es-ES" dirty="0"/>
              <a:t>F. Riesgo del descuido de la </a:t>
            </a:r>
            <a:r>
              <a:rPr lang="es-ES" dirty="0" err="1"/>
              <a:t>educación</a:t>
            </a:r>
            <a:r>
              <a:rPr lang="es-ES" dirty="0"/>
              <a:t> en el hogar. </a:t>
            </a:r>
          </a:p>
          <a:p>
            <a:pPr marL="1371600" lvl="2" indent="-457200" algn="just">
              <a:buFont typeface="+mj-lt"/>
              <a:buAutoNum type="arabicPeriod"/>
            </a:pPr>
            <a:r>
              <a:rPr lang="es-ES" i="1" dirty="0" smtClean="0"/>
              <a:t>“</a:t>
            </a:r>
            <a:r>
              <a:rPr lang="es-ES" i="1" dirty="0"/>
              <a:t>Se corre un gran riesgo, </a:t>
            </a:r>
            <a:r>
              <a:rPr lang="es-ES" i="1" dirty="0" err="1"/>
              <a:t>Satanás</a:t>
            </a:r>
            <a:r>
              <a:rPr lang="es-ES" i="1" dirty="0"/>
              <a:t> lo educará por instrumentos elegidos por </a:t>
            </a:r>
            <a:r>
              <a:rPr lang="es-ES" i="1" dirty="0" err="1"/>
              <a:t>él</a:t>
            </a:r>
            <a:r>
              <a:rPr lang="es-ES" i="1" dirty="0"/>
              <a:t>. ¡</a:t>
            </a:r>
            <a:r>
              <a:rPr lang="es-ES" i="1" dirty="0" err="1"/>
              <a:t>Cuán</a:t>
            </a:r>
            <a:r>
              <a:rPr lang="es-ES" i="1" dirty="0"/>
              <a:t> importante es, pues, la escuela del hogar!” </a:t>
            </a:r>
            <a:r>
              <a:rPr lang="es-ES" dirty="0"/>
              <a:t>(La </a:t>
            </a:r>
            <a:r>
              <a:rPr lang="es-ES" dirty="0" err="1"/>
              <a:t>conducción</a:t>
            </a:r>
            <a:r>
              <a:rPr lang="es-ES" dirty="0"/>
              <a:t> del </a:t>
            </a:r>
            <a:r>
              <a:rPr lang="es-ES" dirty="0" err="1"/>
              <a:t>niño</a:t>
            </a:r>
            <a:r>
              <a:rPr lang="es-ES" dirty="0"/>
              <a:t>, p. 161). </a:t>
            </a:r>
          </a:p>
        </p:txBody>
      </p:sp>
    </p:spTree>
    <p:extLst>
      <p:ext uri="{BB962C8B-B14F-4D97-AF65-F5344CB8AC3E}">
        <p14:creationId xmlns:p14="http://schemas.microsoft.com/office/powerpoint/2010/main" val="216197826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4" name="Imagen 3" descr="familiaPPT-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Marcador de contenido 4"/>
          <p:cNvSpPr txBox="1">
            <a:spLocks/>
          </p:cNvSpPr>
          <p:nvPr/>
        </p:nvSpPr>
        <p:spPr>
          <a:xfrm>
            <a:off x="2695676" y="704645"/>
            <a:ext cx="8658123" cy="547231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971550" lvl="1" indent="-514350" algn="just">
              <a:buFont typeface="+mj-lt"/>
              <a:buAutoNum type="alphaUcPeriod" startAt="7"/>
            </a:pPr>
            <a:r>
              <a:rPr lang="es-ES" dirty="0" smtClean="0"/>
              <a:t>Compromiso</a:t>
            </a:r>
            <a:r>
              <a:rPr lang="es-ES" dirty="0"/>
              <a:t>: comprometer a los padres a realizar el culto familiar cada </a:t>
            </a:r>
            <a:r>
              <a:rPr lang="es-ES" dirty="0" err="1"/>
              <a:t>día</a:t>
            </a:r>
            <a:r>
              <a:rPr lang="es-ES" dirty="0"/>
              <a:t>; que cada miembro de la familia tenga su material de estudio (folletos de Escuela </a:t>
            </a:r>
            <a:r>
              <a:rPr lang="es-ES" dirty="0" err="1"/>
              <a:t>Sabática</a:t>
            </a:r>
            <a:r>
              <a:rPr lang="es-ES" dirty="0"/>
              <a:t>, etc.) </a:t>
            </a:r>
          </a:p>
          <a:p>
            <a:pPr marL="971550" lvl="1" indent="-514350" algn="just">
              <a:buFont typeface="+mj-lt"/>
              <a:buAutoNum type="alphaUcPeriod" startAt="7"/>
            </a:pPr>
            <a:r>
              <a:rPr lang="es-ES" dirty="0" smtClean="0"/>
              <a:t>Recordemos</a:t>
            </a:r>
            <a:r>
              <a:rPr lang="es-ES" dirty="0"/>
              <a:t>: en esta tierra estamos de paso a nuestra verdadera patria, la celestial. Dediquemos tiempo y recursos para que nuestros hijos sean ciudadanos de esa Patria. </a:t>
            </a:r>
            <a:r>
              <a:rPr lang="es-ES" dirty="0" err="1"/>
              <a:t>Eduquémoslos</a:t>
            </a:r>
            <a:r>
              <a:rPr lang="es-ES" dirty="0"/>
              <a:t> para vivir </a:t>
            </a:r>
            <a:r>
              <a:rPr lang="es-ES" dirty="0" err="1"/>
              <a:t>alla</a:t>
            </a:r>
            <a:r>
              <a:rPr lang="es-ES" dirty="0"/>
              <a:t>́. </a:t>
            </a:r>
          </a:p>
          <a:p>
            <a:pPr marL="971550" lvl="1" indent="-514350" algn="just">
              <a:buFont typeface="+mj-lt"/>
              <a:buAutoNum type="alphaUcPeriod" startAt="7"/>
            </a:pPr>
            <a:r>
              <a:rPr lang="es-ES" dirty="0" smtClean="0"/>
              <a:t>¿</a:t>
            </a:r>
            <a:r>
              <a:rPr lang="es-ES" dirty="0"/>
              <a:t>Qué semilla estamos sembrando en el </a:t>
            </a:r>
            <a:r>
              <a:rPr lang="es-ES" dirty="0" err="1"/>
              <a:t>corazón</a:t>
            </a:r>
            <a:r>
              <a:rPr lang="es-ES" dirty="0"/>
              <a:t> de nuestros hijos? </a:t>
            </a:r>
          </a:p>
        </p:txBody>
      </p:sp>
    </p:spTree>
    <p:extLst>
      <p:ext uri="{BB962C8B-B14F-4D97-AF65-F5344CB8AC3E}">
        <p14:creationId xmlns:p14="http://schemas.microsoft.com/office/powerpoint/2010/main" val="229567095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4" name="Imagen 3" descr="familiaPPT-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Marcador de contenido 4"/>
          <p:cNvSpPr txBox="1">
            <a:spLocks/>
          </p:cNvSpPr>
          <p:nvPr/>
        </p:nvSpPr>
        <p:spPr>
          <a:xfrm>
            <a:off x="2656169" y="657160"/>
            <a:ext cx="9166917" cy="5713520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s-ES" b="1" dirty="0"/>
              <a:t>II. LA IGLESIA (1 Sam 2: 11-12</a:t>
            </a:r>
            <a:r>
              <a:rPr lang="es-ES" b="1" dirty="0" smtClean="0"/>
              <a:t>)</a:t>
            </a:r>
          </a:p>
          <a:p>
            <a:pPr marL="971550" lvl="1" indent="-514350" algn="just">
              <a:buFont typeface="+mj-lt"/>
              <a:buAutoNum type="alphaUcPeriod"/>
            </a:pPr>
            <a:r>
              <a:rPr lang="es-ES" dirty="0" smtClean="0"/>
              <a:t>Vers</a:t>
            </a:r>
            <a:r>
              <a:rPr lang="es-ES" dirty="0"/>
              <a:t>.11 “Y el </a:t>
            </a:r>
            <a:r>
              <a:rPr lang="es-ES" dirty="0" err="1"/>
              <a:t>niño</a:t>
            </a:r>
            <a:r>
              <a:rPr lang="es-ES" dirty="0"/>
              <a:t> ministraba a </a:t>
            </a:r>
            <a:r>
              <a:rPr lang="es-ES" dirty="0" err="1"/>
              <a:t>Jehova</a:t>
            </a:r>
            <a:r>
              <a:rPr lang="es-ES" dirty="0"/>
              <a:t>́ delante del sacerdote Elí”. </a:t>
            </a:r>
          </a:p>
          <a:p>
            <a:pPr marL="971550" lvl="1" indent="-514350" algn="just">
              <a:buFont typeface="+mj-lt"/>
              <a:buAutoNum type="alphaUcPeriod"/>
            </a:pPr>
            <a:r>
              <a:rPr lang="es-ES" dirty="0" smtClean="0"/>
              <a:t>2</a:t>
            </a:r>
            <a:r>
              <a:rPr lang="es-ES" dirty="0"/>
              <a:t>:12: “Los hijos de Elí eran hombres </a:t>
            </a:r>
            <a:r>
              <a:rPr lang="es-ES" dirty="0" err="1"/>
              <a:t>impíos</a:t>
            </a:r>
            <a:r>
              <a:rPr lang="es-ES" dirty="0"/>
              <a:t>, y desecharon el </a:t>
            </a:r>
            <a:r>
              <a:rPr lang="es-ES" dirty="0" err="1"/>
              <a:t>co</a:t>
            </a:r>
            <a:r>
              <a:rPr lang="es-ES" dirty="0"/>
              <a:t>- </a:t>
            </a:r>
            <a:r>
              <a:rPr lang="es-ES" dirty="0" err="1"/>
              <a:t>nocimiento</a:t>
            </a:r>
            <a:r>
              <a:rPr lang="es-ES" dirty="0"/>
              <a:t> de </a:t>
            </a:r>
            <a:r>
              <a:rPr lang="es-ES" dirty="0" err="1"/>
              <a:t>Jehova</a:t>
            </a:r>
            <a:r>
              <a:rPr lang="es-ES" dirty="0"/>
              <a:t>́”. </a:t>
            </a:r>
          </a:p>
          <a:p>
            <a:pPr marL="971550" lvl="1" indent="-514350" algn="just">
              <a:buFont typeface="+mj-lt"/>
              <a:buAutoNum type="alphaUcPeriod"/>
            </a:pPr>
            <a:r>
              <a:rPr lang="es-ES" dirty="0" smtClean="0"/>
              <a:t>La </a:t>
            </a:r>
            <a:r>
              <a:rPr lang="es-ES" dirty="0"/>
              <a:t>iglesia </a:t>
            </a:r>
            <a:r>
              <a:rPr lang="es-ES" dirty="0" err="1"/>
              <a:t>debería</a:t>
            </a:r>
            <a:r>
              <a:rPr lang="es-ES" dirty="0"/>
              <a:t> reforzar la obra de </a:t>
            </a:r>
            <a:r>
              <a:rPr lang="es-ES" dirty="0" err="1"/>
              <a:t>educación</a:t>
            </a:r>
            <a:r>
              <a:rPr lang="es-ES" dirty="0"/>
              <a:t> iniciada en el hogar. Esta </a:t>
            </a:r>
            <a:r>
              <a:rPr lang="es-ES" dirty="0" err="1"/>
              <a:t>función</a:t>
            </a:r>
            <a:r>
              <a:rPr lang="es-ES" dirty="0"/>
              <a:t> se realiza </a:t>
            </a:r>
            <a:r>
              <a:rPr lang="es-ES" dirty="0" err="1"/>
              <a:t>través</a:t>
            </a:r>
            <a:r>
              <a:rPr lang="es-ES" dirty="0"/>
              <a:t> de la clase de escuela </a:t>
            </a:r>
            <a:r>
              <a:rPr lang="es-ES" dirty="0" err="1"/>
              <a:t>sabática</a:t>
            </a:r>
            <a:r>
              <a:rPr lang="es-ES" dirty="0"/>
              <a:t>, </a:t>
            </a:r>
            <a:r>
              <a:rPr lang="es-ES" dirty="0" smtClean="0"/>
              <a:t>del </a:t>
            </a:r>
            <a:r>
              <a:rPr lang="es-ES" dirty="0"/>
              <a:t>Club de conquistadores, de los diversos servicios religiosos, de las actividades de servicio a la comunidad; ninguna de estas actividades </a:t>
            </a:r>
            <a:r>
              <a:rPr lang="es-ES" dirty="0" smtClean="0"/>
              <a:t>reemplaza </a:t>
            </a:r>
            <a:r>
              <a:rPr lang="es-ES" dirty="0"/>
              <a:t>la labor y responsabilidad de los padres en el hogar. </a:t>
            </a:r>
          </a:p>
          <a:p>
            <a:pPr marL="971550" lvl="1" indent="-514350" algn="just">
              <a:buFont typeface="+mj-lt"/>
              <a:buAutoNum type="alphaUcPeriod"/>
            </a:pPr>
            <a:r>
              <a:rPr lang="es-ES" dirty="0" smtClean="0"/>
              <a:t>Nuestro </a:t>
            </a:r>
            <a:r>
              <a:rPr lang="es-ES" dirty="0" err="1"/>
              <a:t>Señor</a:t>
            </a:r>
            <a:r>
              <a:rPr lang="es-ES" dirty="0"/>
              <a:t> </a:t>
            </a:r>
            <a:r>
              <a:rPr lang="es-ES" dirty="0" smtClean="0"/>
              <a:t>Jesús, </a:t>
            </a:r>
            <a:r>
              <a:rPr lang="es-ES" dirty="0"/>
              <a:t>dijo: “..</a:t>
            </a:r>
            <a:r>
              <a:rPr lang="es-ES" dirty="0" smtClean="0"/>
              <a:t>.ensenándoles </a:t>
            </a:r>
            <a:r>
              <a:rPr lang="es-ES" dirty="0"/>
              <a:t>que guarden todas las cosas que os he mandado;...” (Mat. 28:20). </a:t>
            </a:r>
          </a:p>
          <a:p>
            <a:pPr marL="971550" lvl="1" indent="-514350" algn="just">
              <a:buFont typeface="+mj-lt"/>
              <a:buAutoNum type="alphaUcPeriod"/>
            </a:pPr>
            <a:r>
              <a:rPr lang="es-ES" dirty="0" smtClean="0"/>
              <a:t>La </a:t>
            </a:r>
            <a:r>
              <a:rPr lang="es-ES" dirty="0"/>
              <a:t>iglesia tiene la responsabilidad de </a:t>
            </a:r>
            <a:r>
              <a:rPr lang="es-ES" dirty="0" err="1"/>
              <a:t>enseñar</a:t>
            </a:r>
            <a:r>
              <a:rPr lang="es-ES" dirty="0"/>
              <a:t> a los que asisten a ella los principios dados por el </a:t>
            </a:r>
            <a:r>
              <a:rPr lang="es-ES" dirty="0" err="1"/>
              <a:t>Señor</a:t>
            </a:r>
            <a:r>
              <a:rPr lang="es-ES" dirty="0"/>
              <a:t> a su pueblo. </a:t>
            </a:r>
            <a:r>
              <a:rPr lang="es-ES" dirty="0" err="1"/>
              <a:t>Jesús</a:t>
            </a:r>
            <a:r>
              <a:rPr lang="es-ES" dirty="0"/>
              <a:t> afirmó, </a:t>
            </a:r>
            <a:r>
              <a:rPr lang="es-ES" dirty="0" err="1" smtClean="0"/>
              <a:t>refiriéndose</a:t>
            </a:r>
            <a:r>
              <a:rPr lang="es-ES" dirty="0" smtClean="0"/>
              <a:t> </a:t>
            </a:r>
            <a:r>
              <a:rPr lang="es-ES" dirty="0"/>
              <a:t>a los </a:t>
            </a:r>
            <a:r>
              <a:rPr lang="es-ES" dirty="0" err="1"/>
              <a:t>niños</a:t>
            </a:r>
            <a:r>
              <a:rPr lang="es-ES" dirty="0"/>
              <a:t>: “de ellos es el reino de los cielos” (Mat. 19:14). </a:t>
            </a:r>
          </a:p>
        </p:txBody>
      </p:sp>
    </p:spTree>
    <p:extLst>
      <p:ext uri="{BB962C8B-B14F-4D97-AF65-F5344CB8AC3E}">
        <p14:creationId xmlns:p14="http://schemas.microsoft.com/office/powerpoint/2010/main" val="27389637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4" name="Imagen 3" descr="familiaPPT-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Marcador de contenido 4"/>
          <p:cNvSpPr txBox="1">
            <a:spLocks/>
          </p:cNvSpPr>
          <p:nvPr/>
        </p:nvSpPr>
        <p:spPr>
          <a:xfrm>
            <a:off x="2656169" y="657160"/>
            <a:ext cx="9166917" cy="57135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971550" lvl="1" indent="-514350" algn="just">
              <a:buFont typeface="+mj-lt"/>
              <a:buAutoNum type="alphaUcPeriod" startAt="6"/>
            </a:pPr>
            <a:r>
              <a:rPr lang="es-ES" dirty="0" smtClean="0"/>
              <a:t>“</a:t>
            </a:r>
            <a:r>
              <a:rPr lang="es-ES" dirty="0"/>
              <a:t>Dios ha designado a la iglesia como atalaya, para que ejerza un cuidado celoso sobre los </a:t>
            </a:r>
            <a:r>
              <a:rPr lang="es-ES" dirty="0" err="1"/>
              <a:t>jóvenes</a:t>
            </a:r>
            <a:r>
              <a:rPr lang="es-ES" dirty="0"/>
              <a:t> y </a:t>
            </a:r>
            <a:r>
              <a:rPr lang="es-ES" dirty="0" err="1"/>
              <a:t>niños</a:t>
            </a:r>
            <a:r>
              <a:rPr lang="es-ES" dirty="0"/>
              <a:t>, y que como centinela vea </a:t>
            </a:r>
            <a:r>
              <a:rPr lang="es-ES" dirty="0" err="1"/>
              <a:t>cómo</a:t>
            </a:r>
            <a:r>
              <a:rPr lang="es-ES" dirty="0"/>
              <a:t> se acerca el enemigo y advierta del peligro” (La </a:t>
            </a:r>
            <a:r>
              <a:rPr lang="es-ES" dirty="0" err="1"/>
              <a:t>conducción</a:t>
            </a:r>
            <a:r>
              <a:rPr lang="es-ES" dirty="0"/>
              <a:t> del </a:t>
            </a:r>
            <a:r>
              <a:rPr lang="es-ES" dirty="0" err="1"/>
              <a:t>niño</a:t>
            </a:r>
            <a:r>
              <a:rPr lang="es-ES" dirty="0"/>
              <a:t>, p. 292). </a:t>
            </a:r>
          </a:p>
          <a:p>
            <a:pPr marL="1428750" lvl="2" indent="-514350" algn="just">
              <a:buFont typeface="+mj-lt"/>
              <a:buAutoNum type="arabicPeriod"/>
            </a:pPr>
            <a:r>
              <a:rPr lang="es-ES" dirty="0" smtClean="0"/>
              <a:t>¿</a:t>
            </a:r>
            <a:r>
              <a:rPr lang="es-ES" dirty="0"/>
              <a:t>La iglesia está proveyendo de ambientes </a:t>
            </a:r>
            <a:r>
              <a:rPr lang="es-ES" dirty="0" err="1"/>
              <a:t>físicos</a:t>
            </a:r>
            <a:r>
              <a:rPr lang="es-ES" dirty="0"/>
              <a:t> apropiados para la </a:t>
            </a:r>
            <a:r>
              <a:rPr lang="es-ES" dirty="0" err="1"/>
              <a:t>educación</a:t>
            </a:r>
            <a:r>
              <a:rPr lang="es-ES" dirty="0"/>
              <a:t> apropiada de los </a:t>
            </a:r>
            <a:r>
              <a:rPr lang="es-ES" dirty="0" err="1"/>
              <a:t>niños</a:t>
            </a:r>
            <a:r>
              <a:rPr lang="es-ES" dirty="0"/>
              <a:t> y </a:t>
            </a:r>
            <a:r>
              <a:rPr lang="es-ES" dirty="0" err="1"/>
              <a:t>jóvenes</a:t>
            </a:r>
            <a:r>
              <a:rPr lang="es-ES" dirty="0"/>
              <a:t>? </a:t>
            </a:r>
          </a:p>
          <a:p>
            <a:pPr marL="1428750" lvl="2" indent="-514350" algn="just">
              <a:buFont typeface="+mj-lt"/>
              <a:buAutoNum type="arabicPeriod"/>
            </a:pPr>
            <a:r>
              <a:rPr lang="es-ES" dirty="0" smtClean="0"/>
              <a:t>¿</a:t>
            </a:r>
            <a:r>
              <a:rPr lang="es-ES" dirty="0"/>
              <a:t>La iglesia provee de los recursos humanos capacitados para coadyuvar la </a:t>
            </a:r>
            <a:r>
              <a:rPr lang="es-ES" dirty="0" err="1"/>
              <a:t>formación</a:t>
            </a:r>
            <a:r>
              <a:rPr lang="es-ES" dirty="0"/>
              <a:t> del </a:t>
            </a:r>
            <a:r>
              <a:rPr lang="es-ES" dirty="0" err="1"/>
              <a:t>carácter</a:t>
            </a:r>
            <a:r>
              <a:rPr lang="es-ES" dirty="0"/>
              <a:t> para el cielo? </a:t>
            </a:r>
          </a:p>
          <a:p>
            <a:pPr marL="971550" lvl="1" indent="-514350" algn="just">
              <a:buFont typeface="+mj-lt"/>
              <a:buAutoNum type="alphaUcPeriod" startAt="6"/>
            </a:pPr>
            <a:r>
              <a:rPr lang="es-ES" dirty="0" smtClean="0"/>
              <a:t>En este sentido, la iglesia tiene una </a:t>
            </a:r>
            <a:r>
              <a:rPr lang="es-ES" dirty="0"/>
              <a:t>obra especial, </a:t>
            </a:r>
            <a:r>
              <a:rPr lang="es-ES" dirty="0" smtClean="0"/>
              <a:t>en educar y disciplinar </a:t>
            </a:r>
            <a:r>
              <a:rPr lang="es-ES" dirty="0"/>
              <a:t>a </a:t>
            </a:r>
            <a:r>
              <a:rPr lang="es-ES" dirty="0" smtClean="0"/>
              <a:t>las nuevas generaciones. </a:t>
            </a:r>
            <a:endParaRPr lang="es-ES" dirty="0"/>
          </a:p>
          <a:p>
            <a:pPr marL="971550" lvl="1" indent="-514350" algn="just">
              <a:buFont typeface="+mj-lt"/>
              <a:buAutoNum type="alphaUcPeriod" startAt="6"/>
            </a:pPr>
            <a:r>
              <a:rPr lang="es-ES" dirty="0" smtClean="0"/>
              <a:t>Que nuestra iglesia sea un lugar atrayente para los niños, adolescentes, jóvenes y personas en general. La iglesia tiene una obra importante en la educación de los hijos. </a:t>
            </a:r>
            <a:r>
              <a:rPr lang="es-ES" dirty="0"/>
              <a:t>Complementa </a:t>
            </a:r>
            <a:r>
              <a:rPr lang="es-ES" dirty="0" smtClean="0"/>
              <a:t>la educación iniciada en el hogar. 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71029183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4" name="Imagen 3" descr="familiaPPT-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Marcador de contenido 4"/>
          <p:cNvSpPr txBox="1">
            <a:spLocks/>
          </p:cNvSpPr>
          <p:nvPr/>
        </p:nvSpPr>
        <p:spPr>
          <a:xfrm>
            <a:off x="2656169" y="657159"/>
            <a:ext cx="9166917" cy="51749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s-ES" b="1" dirty="0"/>
              <a:t>III. LA ESCUELA. </a:t>
            </a:r>
            <a:r>
              <a:rPr lang="es-ES" b="1" dirty="0" err="1"/>
              <a:t>Luc</a:t>
            </a:r>
            <a:r>
              <a:rPr lang="es-ES" b="1" dirty="0"/>
              <a:t>. 2:52</a:t>
            </a:r>
            <a:br>
              <a:rPr lang="es-ES" b="1" dirty="0"/>
            </a:br>
            <a:endParaRPr lang="es-ES" b="1" dirty="0" smtClean="0"/>
          </a:p>
          <a:p>
            <a:pPr marL="971550" lvl="1" indent="-514350" algn="just">
              <a:buFont typeface="+mj-lt"/>
              <a:buAutoNum type="alphaUcPeriod"/>
            </a:pPr>
            <a:r>
              <a:rPr lang="es-ES" sz="2800" dirty="0" smtClean="0"/>
              <a:t>La </a:t>
            </a:r>
            <a:r>
              <a:rPr lang="es-ES" sz="2800" dirty="0" err="1"/>
              <a:t>educación</a:t>
            </a:r>
            <a:r>
              <a:rPr lang="es-ES" sz="2800" dirty="0"/>
              <a:t> en la escuela es la </a:t>
            </a:r>
            <a:r>
              <a:rPr lang="es-ES" sz="2800" dirty="0" err="1"/>
              <a:t>continuación</a:t>
            </a:r>
            <a:r>
              <a:rPr lang="es-ES" sz="2800" dirty="0"/>
              <a:t> a la que inició en el </a:t>
            </a:r>
            <a:r>
              <a:rPr lang="es-ES" sz="2800" dirty="0" smtClean="0"/>
              <a:t>hogar </a:t>
            </a:r>
            <a:r>
              <a:rPr lang="es-ES" sz="2800" dirty="0"/>
              <a:t>y continuó en la iglesia. </a:t>
            </a:r>
          </a:p>
          <a:p>
            <a:pPr marL="971550" lvl="1" indent="-514350" algn="just">
              <a:buFont typeface="+mj-lt"/>
              <a:buAutoNum type="alphaUcPeriod"/>
            </a:pPr>
            <a:r>
              <a:rPr lang="es-ES" sz="2800" dirty="0" smtClean="0"/>
              <a:t>La </a:t>
            </a:r>
            <a:r>
              <a:rPr lang="es-ES" sz="2800" dirty="0" err="1"/>
              <a:t>educación</a:t>
            </a:r>
            <a:r>
              <a:rPr lang="es-ES" sz="2800" dirty="0"/>
              <a:t> en la escuela comienza cuando ya el alumno tiene los valores morales fundados en su </a:t>
            </a:r>
            <a:r>
              <a:rPr lang="es-ES" sz="2800" dirty="0" err="1"/>
              <a:t>corazón</a:t>
            </a:r>
            <a:r>
              <a:rPr lang="es-ES" sz="2800" dirty="0"/>
              <a:t>, y se encarga de desarrollar la </a:t>
            </a:r>
            <a:r>
              <a:rPr lang="es-ES" sz="2800" dirty="0" err="1"/>
              <a:t>educación</a:t>
            </a:r>
            <a:r>
              <a:rPr lang="es-ES" sz="2800" dirty="0"/>
              <a:t> cristiana formal. </a:t>
            </a:r>
          </a:p>
          <a:p>
            <a:pPr marL="971550" lvl="1" indent="-514350" algn="just">
              <a:buFont typeface="+mj-lt"/>
              <a:buAutoNum type="alphaUcPeriod"/>
            </a:pPr>
            <a:r>
              <a:rPr lang="es-ES" sz="2800" dirty="0" smtClean="0"/>
              <a:t>En </a:t>
            </a:r>
            <a:r>
              <a:rPr lang="es-ES" sz="2800" dirty="0"/>
              <a:t>la escuela se debe </a:t>
            </a:r>
            <a:r>
              <a:rPr lang="es-ES" sz="2800" dirty="0" err="1"/>
              <a:t>enseñar</a:t>
            </a:r>
            <a:r>
              <a:rPr lang="es-ES" sz="2800" dirty="0"/>
              <a:t> a crecer en </a:t>
            </a:r>
            <a:r>
              <a:rPr lang="es-ES" sz="2800" dirty="0" err="1"/>
              <a:t>sabiduría</a:t>
            </a:r>
            <a:r>
              <a:rPr lang="es-ES" sz="2800" dirty="0"/>
              <a:t> delante de Dios que es aprender a llevar una vida </a:t>
            </a:r>
            <a:r>
              <a:rPr lang="es-ES" sz="2800" dirty="0" err="1"/>
              <a:t>íntegra</a:t>
            </a:r>
            <a:r>
              <a:rPr lang="es-ES" sz="2800" dirty="0"/>
              <a:t>, tomando las decisiones adecuadas. </a:t>
            </a:r>
          </a:p>
        </p:txBody>
      </p:sp>
    </p:spTree>
    <p:extLst>
      <p:ext uri="{BB962C8B-B14F-4D97-AF65-F5344CB8AC3E}">
        <p14:creationId xmlns:p14="http://schemas.microsoft.com/office/powerpoint/2010/main" val="164942608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4" name="Imagen 3" descr="familiaPPT-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Marcador de contenido 4"/>
          <p:cNvSpPr txBox="1">
            <a:spLocks/>
          </p:cNvSpPr>
          <p:nvPr/>
        </p:nvSpPr>
        <p:spPr>
          <a:xfrm>
            <a:off x="2656169" y="657159"/>
            <a:ext cx="9166917" cy="51749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971550" lvl="1" indent="-514350" algn="just">
              <a:buFont typeface="+mj-lt"/>
              <a:buAutoNum type="alphaUcPeriod" startAt="4"/>
            </a:pPr>
            <a:r>
              <a:rPr lang="es-ES" dirty="0" smtClean="0"/>
              <a:t>Los </a:t>
            </a:r>
            <a:r>
              <a:rPr lang="es-ES" dirty="0"/>
              <a:t>padres deben hacer todo lo posible para que sus hijos </a:t>
            </a:r>
            <a:r>
              <a:rPr lang="es-ES" dirty="0" smtClean="0"/>
              <a:t>estudien </a:t>
            </a:r>
            <a:r>
              <a:rPr lang="es-ES" dirty="0"/>
              <a:t>en una escuela que presente los principios que </a:t>
            </a:r>
            <a:r>
              <a:rPr lang="es-ES" dirty="0" err="1"/>
              <a:t>enseñan</a:t>
            </a:r>
            <a:r>
              <a:rPr lang="es-ES" dirty="0"/>
              <a:t> el hogar y la iglesia. </a:t>
            </a:r>
          </a:p>
          <a:p>
            <a:pPr marL="971550" lvl="1" indent="-514350" algn="just">
              <a:buFont typeface="+mj-lt"/>
              <a:buAutoNum type="alphaUcPeriod" startAt="4"/>
            </a:pPr>
            <a:r>
              <a:rPr lang="es-ES" dirty="0" smtClean="0"/>
              <a:t>La </a:t>
            </a:r>
            <a:r>
              <a:rPr lang="es-ES" dirty="0"/>
              <a:t>escuela complementa la labor iniciada en el hogar, fortalecida en la iglesia. </a:t>
            </a:r>
          </a:p>
          <a:p>
            <a:pPr marL="971550" lvl="1" indent="-514350" algn="just">
              <a:buFont typeface="+mj-lt"/>
              <a:buAutoNum type="alphaUcPeriod" startAt="4"/>
            </a:pPr>
            <a:r>
              <a:rPr lang="es-ES" dirty="0" smtClean="0"/>
              <a:t>La </a:t>
            </a:r>
            <a:r>
              <a:rPr lang="es-ES" dirty="0" err="1"/>
              <a:t>educación</a:t>
            </a:r>
            <a:r>
              <a:rPr lang="es-ES" dirty="0"/>
              <a:t> en la escuela debe considerar que cada hijo sea </a:t>
            </a:r>
            <a:r>
              <a:rPr lang="es-ES" dirty="0" err="1"/>
              <a:t>enseñado</a:t>
            </a:r>
            <a:r>
              <a:rPr lang="es-ES" dirty="0"/>
              <a:t> siguiendo el </a:t>
            </a:r>
            <a:r>
              <a:rPr lang="es-ES" dirty="0" err="1"/>
              <a:t>método</a:t>
            </a:r>
            <a:r>
              <a:rPr lang="es-ES" dirty="0"/>
              <a:t> de Cristo. </a:t>
            </a:r>
          </a:p>
          <a:p>
            <a:pPr marL="1428750" lvl="2" indent="-514350" algn="just">
              <a:buFont typeface="+mj-lt"/>
              <a:buAutoNum type="arabicPeriod"/>
            </a:pPr>
            <a:r>
              <a:rPr lang="es-ES" dirty="0"/>
              <a:t>Cada cosa que </a:t>
            </a:r>
            <a:r>
              <a:rPr lang="es-ES" dirty="0" err="1"/>
              <a:t>enseño</a:t>
            </a:r>
            <a:r>
              <a:rPr lang="es-ES" dirty="0"/>
              <a:t>́ lo hizo con su ejemplo. </a:t>
            </a:r>
          </a:p>
          <a:p>
            <a:pPr marL="1428750" lvl="2" indent="-514350" algn="just">
              <a:buFont typeface="+mj-lt"/>
              <a:buAutoNum type="arabicPeriod"/>
            </a:pPr>
            <a:r>
              <a:rPr lang="es-ES" dirty="0"/>
              <a:t>Cristo respetó las diferencias individuales. Trató a cada uno </a:t>
            </a:r>
            <a:r>
              <a:rPr lang="es-ES" dirty="0" err="1"/>
              <a:t>según</a:t>
            </a:r>
            <a:r>
              <a:rPr lang="es-ES" dirty="0"/>
              <a:t> su forma de ser y de pensar. </a:t>
            </a:r>
          </a:p>
          <a:p>
            <a:pPr marL="1428750" lvl="2" indent="-514350" algn="just">
              <a:buFont typeface="+mj-lt"/>
              <a:buAutoNum type="arabicPeriod"/>
            </a:pPr>
            <a:r>
              <a:rPr lang="es-ES" dirty="0"/>
              <a:t>Cristo </a:t>
            </a:r>
            <a:r>
              <a:rPr lang="es-ES" dirty="0" err="1"/>
              <a:t>ejercio</a:t>
            </a:r>
            <a:r>
              <a:rPr lang="es-ES" dirty="0"/>
              <a:t>́ el </a:t>
            </a:r>
            <a:r>
              <a:rPr lang="es-ES" dirty="0" err="1"/>
              <a:t>método</a:t>
            </a:r>
            <a:r>
              <a:rPr lang="es-ES" dirty="0"/>
              <a:t> del discipulado. </a:t>
            </a:r>
            <a:r>
              <a:rPr lang="es-ES" dirty="0" err="1"/>
              <a:t>Él</a:t>
            </a:r>
            <a:r>
              <a:rPr lang="es-ES" dirty="0"/>
              <a:t> atrajo a sus </a:t>
            </a:r>
            <a:r>
              <a:rPr lang="es-ES" dirty="0" smtClean="0"/>
              <a:t>seguidores </a:t>
            </a:r>
            <a:r>
              <a:rPr lang="es-ES" dirty="0"/>
              <a:t>mediante una personalidad </a:t>
            </a:r>
            <a:r>
              <a:rPr lang="es-ES" dirty="0" err="1"/>
              <a:t>carismática</a:t>
            </a:r>
            <a:r>
              <a:rPr lang="es-ES" dirty="0"/>
              <a:t>, cautivante, atractiva, </a:t>
            </a:r>
            <a:r>
              <a:rPr lang="es-ES" dirty="0" err="1"/>
              <a:t>más</a:t>
            </a:r>
            <a:r>
              <a:rPr lang="es-ES" dirty="0"/>
              <a:t> que por un </a:t>
            </a:r>
            <a:r>
              <a:rPr lang="es-ES" dirty="0" err="1"/>
              <a:t>montón</a:t>
            </a:r>
            <a:r>
              <a:rPr lang="es-ES" dirty="0"/>
              <a:t> de </a:t>
            </a:r>
            <a:r>
              <a:rPr lang="es-ES" dirty="0" err="1"/>
              <a:t>enseñanzas</a:t>
            </a:r>
            <a:r>
              <a:rPr lang="es-ES" dirty="0"/>
              <a:t> ortodoxas y convincentes. </a:t>
            </a:r>
          </a:p>
        </p:txBody>
      </p:sp>
    </p:spTree>
    <p:extLst>
      <p:ext uri="{BB962C8B-B14F-4D97-AF65-F5344CB8AC3E}">
        <p14:creationId xmlns:p14="http://schemas.microsoft.com/office/powerpoint/2010/main" val="929039835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589</TotalTime>
  <Words>1316</Words>
  <Application>Microsoft Macintosh PowerPoint</Application>
  <PresentationFormat>Personalizado</PresentationFormat>
  <Paragraphs>52</Paragraphs>
  <Slides>10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10</vt:i4>
      </vt:variant>
    </vt:vector>
  </HeadingPairs>
  <TitlesOfParts>
    <vt:vector size="11" baseType="lpstr">
      <vt:lpstr>Tema de Office</vt:lpstr>
      <vt:lpstr>Presentación de PowerPoint</vt:lpstr>
      <vt:lpstr>La Educación de los Hijos en el Marco  del Gran Conflicto 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Usuario de Microsoft Office</dc:creator>
  <cp:lastModifiedBy>Jaime Vilcapoma</cp:lastModifiedBy>
  <cp:revision>73</cp:revision>
  <dcterms:created xsi:type="dcterms:W3CDTF">2016-01-21T16:04:59Z</dcterms:created>
  <dcterms:modified xsi:type="dcterms:W3CDTF">2016-05-20T21:40:09Z</dcterms:modified>
</cp:coreProperties>
</file>