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9CE7235-7FE2-400F-A7EC-7CBE254B2BF1}" type="datetimeFigureOut">
              <a:rPr lang="en-US" smtClean="0"/>
              <a:t>17/11/2018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5836A4-496E-4D71-B0F5-EC9BB4C49637}" type="slidenum">
              <a:rPr lang="en-US" smtClean="0"/>
              <a:t>‹#›</a:t>
            </a:fld>
            <a:endParaRPr lang="en-US"/>
          </a:p>
        </p:txBody>
      </p:sp>
    </p:spTree>
    <p:extLst>
      <p:ext uri="{BB962C8B-B14F-4D97-AF65-F5344CB8AC3E}">
        <p14:creationId xmlns:p14="http://schemas.microsoft.com/office/powerpoint/2010/main" val="26040452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25836A4-496E-4D71-B0F5-EC9BB4C49637}" type="slidenum">
              <a:rPr lang="en-US" smtClean="0"/>
              <a:t>5</a:t>
            </a:fld>
            <a:endParaRPr lang="en-US"/>
          </a:p>
        </p:txBody>
      </p:sp>
    </p:spTree>
    <p:extLst>
      <p:ext uri="{BB962C8B-B14F-4D97-AF65-F5344CB8AC3E}">
        <p14:creationId xmlns:p14="http://schemas.microsoft.com/office/powerpoint/2010/main" val="2558931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6BCEEF46-5152-48AE-A08C-113B477054E4}" type="datetimeFigureOut">
              <a:rPr lang="en-US" smtClean="0"/>
              <a:t>17/11/2018</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DC9B6271-B061-4EA2-98FC-A31B2903C3C7}"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CEEF46-5152-48AE-A08C-113B477054E4}" type="datetimeFigureOut">
              <a:rPr lang="en-US" smtClean="0"/>
              <a:t>17/11/2018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BCEEF46-5152-48AE-A08C-113B477054E4}" type="datetimeFigureOut">
              <a:rPr lang="en-US" smtClean="0"/>
              <a:t>17/11/2018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BCEEF46-5152-48AE-A08C-113B477054E4}" type="datetimeFigureOut">
              <a:rPr lang="en-US" smtClean="0"/>
              <a:t>17/11/2018</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DC9B6271-B061-4EA2-98FC-A31B2903C3C7}"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6BCEEF46-5152-48AE-A08C-113B477054E4}" type="datetimeFigureOut">
              <a:rPr lang="en-US" smtClean="0"/>
              <a:t>17/11/2018</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DC9B6271-B061-4EA2-98FC-A31B2903C3C7}" type="slidenum">
              <a:rPr lang="en-US" smtClean="0"/>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6BCEEF46-5152-48AE-A08C-113B477054E4}" type="datetimeFigureOut">
              <a:rPr lang="en-US" smtClean="0"/>
              <a:t>17/11/2018</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6BCEEF46-5152-48AE-A08C-113B477054E4}" type="datetimeFigureOut">
              <a:rPr lang="en-US" smtClean="0"/>
              <a:t>17/11/2018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DC9B6271-B061-4EA2-98FC-A31B2903C3C7}" type="slidenum">
              <a:rPr lang="en-US" smtClean="0"/>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6BCEEF46-5152-48AE-A08C-113B477054E4}" type="datetimeFigureOut">
              <a:rPr lang="en-US" smtClean="0"/>
              <a:t>17/11/2018</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6BCEEF46-5152-48AE-A08C-113B477054E4}" type="datetimeFigureOut">
              <a:rPr lang="en-US" smtClean="0"/>
              <a:t>17/11/2018</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6BCEEF46-5152-48AE-A08C-113B477054E4}" type="datetimeFigureOut">
              <a:rPr lang="en-US" smtClean="0"/>
              <a:t>17/11/2018</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C9B6271-B061-4EA2-98FC-A31B2903C3C7}"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6BCEEF46-5152-48AE-A08C-113B477054E4}" type="datetimeFigureOut">
              <a:rPr lang="en-US" smtClean="0"/>
              <a:t>17/11/2018</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DC9B6271-B061-4EA2-98FC-A31B2903C3C7}" type="slidenum">
              <a:rPr lang="en-US" smtClean="0"/>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7030A0">
                <a:alpha val="83000"/>
              </a:srgbClr>
            </a:gs>
            <a:gs pos="65000">
              <a:schemeClr val="bg1">
                <a:shade val="90000"/>
                <a:satMod val="375000"/>
              </a:schemeClr>
            </a:gs>
            <a:gs pos="100000">
              <a:schemeClr val="bg2">
                <a:tint val="88000"/>
                <a:satMod val="40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6BCEEF46-5152-48AE-A08C-113B477054E4}" type="datetimeFigureOut">
              <a:rPr lang="en-US" smtClean="0"/>
              <a:t>17/11/2018</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DC9B6271-B061-4EA2-98FC-A31B2903C3C7}" type="slidenum">
              <a:rPr lang="en-US" smtClean="0"/>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hyperlink" Target="https://www.nipradigitalsolutions.com/" TargetMode="Externa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hyperlink" Target="https://www.nipradigitalsolutions.com/social-media-marketin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ww.google.com/maps/place/Nipra+Digital+Solutions+(Unit+of+Adroits+Emerge+Pvt.+Ltd.)/@40.7047907,-74.0092921,17z/data=!3m1!4b1!4m5!3m4!1s0x0:0x8a0edc4b205cddbb!8m2!3d40.7047907!4d-74.0071034"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s://www.nipradigitalsolutions.com/" TargetMode="Externa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hyperlink" Target="https://www.nipradigitalsolutions.com/" TargetMode="Externa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219200" y="1828800"/>
            <a:ext cx="7391400" cy="914400"/>
          </a:xfrm>
          <a:prstGeom prst="rect">
            <a:avLst/>
          </a:prstGeom>
        </p:spPr>
        <p:txBody>
          <a:bodyPr/>
          <a:lstStyle/>
          <a:p>
            <a:pPr lvl="0" algn="ctr">
              <a:spcBef>
                <a:spcPct val="0"/>
              </a:spcBef>
              <a:defRPr/>
            </a:pPr>
            <a:r>
              <a:rPr lang="en-US" sz="4800" dirty="0">
                <a:solidFill>
                  <a:srgbClr val="7030A0"/>
                </a:solidFill>
                <a:latin typeface="Aharoni" pitchFamily="2" charset="-79"/>
                <a:cs typeface="Aharoni" pitchFamily="2" charset="-79"/>
              </a:rPr>
              <a:t>Boost up your Sales with the Best Social Media Marketing Campaigns!</a:t>
            </a:r>
            <a:endParaRPr kumimoji="0" lang="en-US" sz="4600" b="0" i="0" u="sng" kern="1200" cap="all" spc="0" normalizeH="0" baseline="0" noProof="0" dirty="0">
              <a:ln>
                <a:noFill/>
              </a:ln>
              <a:solidFill>
                <a:srgbClr val="7030A0"/>
              </a:solidFill>
              <a:effectLst>
                <a:reflection blurRad="12700" stA="48000" endA="300" endPos="55000" dir="5400000" sy="-90000" algn="bl" rotWithShape="0"/>
              </a:effectLst>
              <a:uLnTx/>
              <a:uFillTx/>
              <a:latin typeface="Aharoni" pitchFamily="2" charset="-79"/>
              <a:ea typeface="+mj-ea"/>
              <a:cs typeface="Aharoni" pitchFamily="2" charset="-79"/>
            </a:endParaRPr>
          </a:p>
        </p:txBody>
      </p:sp>
      <p:sp>
        <p:nvSpPr>
          <p:cNvPr id="5" name="Rectangle 4"/>
          <p:cNvSpPr/>
          <p:nvPr/>
        </p:nvSpPr>
        <p:spPr>
          <a:xfrm>
            <a:off x="76200" y="5867400"/>
            <a:ext cx="7010400" cy="584775"/>
          </a:xfrm>
          <a:prstGeom prst="rect">
            <a:avLst/>
          </a:prstGeom>
        </p:spPr>
        <p:txBody>
          <a:bodyPr wrap="square">
            <a:spAutoFit/>
          </a:bodyPr>
          <a:lstStyle/>
          <a:p>
            <a:r>
              <a:rPr lang="en-IN" sz="3200" u="sng" dirty="0">
                <a:hlinkClick r:id="rId2"/>
              </a:rPr>
              <a:t>https://www.nipradigitalsolutions.com/</a:t>
            </a:r>
            <a:endParaRPr lang="en-US" sz="3000" dirty="0"/>
          </a:p>
        </p:txBody>
      </p:sp>
      <p:pic>
        <p:nvPicPr>
          <p:cNvPr id="1027" name="Picture 3" descr="C:\Users\admin\Desktop\welcome_0711.gif"/>
          <p:cNvPicPr>
            <a:picLocks noChangeAspect="1" noChangeArrowheads="1"/>
          </p:cNvPicPr>
          <p:nvPr/>
        </p:nvPicPr>
        <p:blipFill>
          <a:blip r:embed="rId3"/>
          <a:srcRect/>
          <a:stretch>
            <a:fillRect/>
          </a:stretch>
        </p:blipFill>
        <p:spPr bwMode="auto">
          <a:xfrm>
            <a:off x="158750" y="-76200"/>
            <a:ext cx="4946650" cy="1460500"/>
          </a:xfrm>
          <a:prstGeom prst="rect">
            <a:avLst/>
          </a:prstGeom>
          <a:noFill/>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9000" y="5410200"/>
            <a:ext cx="1676400" cy="13716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33600" y="203537"/>
            <a:ext cx="4741363" cy="1015663"/>
          </a:xfrm>
          <a:prstGeom prst="rect">
            <a:avLst/>
          </a:prstGeom>
          <a:noFill/>
        </p:spPr>
        <p:txBody>
          <a:bodyPr wrap="none" lIns="91440" tIns="45720" rIns="91440" bIns="45720">
            <a:spAutoFit/>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sz="6000" b="1" u="sng" dirty="0" smtClean="0">
                <a:ln>
                  <a:prstDash val="solid"/>
                </a:ln>
                <a:effectLst>
                  <a:outerShdw blurRad="88000" dist="50800" dir="5040000" algn="tl">
                    <a:schemeClr val="accent4">
                      <a:tint val="80000"/>
                      <a:satMod val="250000"/>
                      <a:alpha val="45000"/>
                    </a:schemeClr>
                  </a:outerShdw>
                </a:effectLst>
                <a:latin typeface="Aharoni" pitchFamily="2" charset="-79"/>
                <a:cs typeface="Aharoni" pitchFamily="2" charset="-79"/>
              </a:rPr>
              <a:t>Our Services</a:t>
            </a:r>
          </a:p>
        </p:txBody>
      </p:sp>
      <p:sp>
        <p:nvSpPr>
          <p:cNvPr id="3" name="Text Box 6"/>
          <p:cNvSpPr txBox="1">
            <a:spLocks noChangeArrowheads="1"/>
          </p:cNvSpPr>
          <p:nvPr/>
        </p:nvSpPr>
        <p:spPr bwMode="auto">
          <a:xfrm>
            <a:off x="304800" y="1981200"/>
            <a:ext cx="4876800" cy="4191000"/>
          </a:xfrm>
          <a:prstGeom prst="rect">
            <a:avLst/>
          </a:prstGeom>
          <a:noFill/>
          <a:ln w="9525">
            <a:noFill/>
            <a:round/>
            <a:headEnd/>
            <a:tailEnd/>
          </a:ln>
        </p:spPr>
        <p:txBody>
          <a:bodyPr lIns="90000" tIns="64404" rIns="90000" bIns="45000"/>
          <a:lstStyle/>
          <a:p>
            <a:pPr>
              <a:spcBef>
                <a:spcPts val="1200"/>
              </a:spcBef>
              <a:spcAft>
                <a:spcPts val="1000"/>
              </a:spcAft>
              <a:buFont typeface="Wingdings" pitchFamily="2" charset="2"/>
              <a:buChar char="ü"/>
              <a:tabLst>
                <a:tab pos="723900" algn="l"/>
                <a:tab pos="1447800" algn="l"/>
                <a:tab pos="2171700" algn="l"/>
                <a:tab pos="2895600" algn="l"/>
                <a:tab pos="3619500" algn="l"/>
                <a:tab pos="4343400" algn="l"/>
                <a:tab pos="5067300" algn="l"/>
                <a:tab pos="5791200" algn="l"/>
              </a:tabLst>
            </a:pPr>
            <a:r>
              <a:rPr lang="en-IN" sz="2800" kern="0" dirty="0"/>
              <a:t> </a:t>
            </a:r>
            <a:r>
              <a:rPr lang="en-IN" sz="2800" kern="0" dirty="0" smtClean="0"/>
              <a:t>SEO &amp; Digital Marketing</a:t>
            </a:r>
          </a:p>
          <a:p>
            <a:pPr>
              <a:spcBef>
                <a:spcPts val="1200"/>
              </a:spcBef>
              <a:spcAft>
                <a:spcPts val="1000"/>
              </a:spcAft>
              <a:buFont typeface="Wingdings" pitchFamily="2" charset="2"/>
              <a:buChar char="ü"/>
              <a:tabLst>
                <a:tab pos="723900" algn="l"/>
                <a:tab pos="1447800" algn="l"/>
                <a:tab pos="2171700" algn="l"/>
                <a:tab pos="2895600" algn="l"/>
                <a:tab pos="3619500" algn="l"/>
                <a:tab pos="4343400" algn="l"/>
                <a:tab pos="5067300" algn="l"/>
                <a:tab pos="5791200" algn="l"/>
              </a:tabLst>
            </a:pPr>
            <a:r>
              <a:rPr lang="en-IN" sz="2800" kern="0" dirty="0" smtClean="0"/>
              <a:t> SEM , SMM &amp; PPC</a:t>
            </a:r>
          </a:p>
          <a:p>
            <a:pPr>
              <a:spcBef>
                <a:spcPts val="1200"/>
              </a:spcBef>
              <a:spcAft>
                <a:spcPts val="1000"/>
              </a:spcAft>
              <a:buFont typeface="Wingdings" pitchFamily="2" charset="2"/>
              <a:buChar char="ü"/>
              <a:tabLst>
                <a:tab pos="723900" algn="l"/>
                <a:tab pos="1447800" algn="l"/>
                <a:tab pos="2171700" algn="l"/>
                <a:tab pos="2895600" algn="l"/>
                <a:tab pos="3619500" algn="l"/>
                <a:tab pos="4343400" algn="l"/>
                <a:tab pos="5067300" algn="l"/>
                <a:tab pos="5791200" algn="l"/>
              </a:tabLst>
            </a:pPr>
            <a:r>
              <a:rPr lang="en-IN" sz="2800" kern="0" dirty="0" smtClean="0"/>
              <a:t> Digital Marketing </a:t>
            </a:r>
            <a:r>
              <a:rPr lang="en-IN" sz="2800" kern="0" dirty="0"/>
              <a:t>S</a:t>
            </a:r>
            <a:r>
              <a:rPr lang="en-IN" sz="2800" kern="0" dirty="0" smtClean="0"/>
              <a:t>ervices</a:t>
            </a:r>
          </a:p>
          <a:p>
            <a:pPr>
              <a:spcBef>
                <a:spcPts val="1200"/>
              </a:spcBef>
              <a:spcAft>
                <a:spcPts val="1000"/>
              </a:spcAft>
              <a:buFont typeface="Wingdings" pitchFamily="2" charset="2"/>
              <a:buChar char="ü"/>
              <a:tabLst>
                <a:tab pos="723900" algn="l"/>
                <a:tab pos="1447800" algn="l"/>
                <a:tab pos="2171700" algn="l"/>
                <a:tab pos="2895600" algn="l"/>
                <a:tab pos="3619500" algn="l"/>
                <a:tab pos="4343400" algn="l"/>
                <a:tab pos="5067300" algn="l"/>
                <a:tab pos="5791200" algn="l"/>
              </a:tabLst>
            </a:pPr>
            <a:r>
              <a:rPr lang="en-IN" sz="2800" kern="0" dirty="0"/>
              <a:t> </a:t>
            </a:r>
            <a:r>
              <a:rPr lang="en-IN" sz="2800" kern="0" dirty="0" smtClean="0"/>
              <a:t>Email Marketing</a:t>
            </a:r>
          </a:p>
          <a:p>
            <a:pPr>
              <a:spcBef>
                <a:spcPts val="1200"/>
              </a:spcBef>
              <a:spcAft>
                <a:spcPts val="1000"/>
              </a:spcAft>
              <a:buFont typeface="Wingdings" pitchFamily="2" charset="2"/>
              <a:buChar char="ü"/>
              <a:tabLst>
                <a:tab pos="723900" algn="l"/>
                <a:tab pos="1447800" algn="l"/>
                <a:tab pos="2171700" algn="l"/>
                <a:tab pos="2895600" algn="l"/>
                <a:tab pos="3619500" algn="l"/>
                <a:tab pos="4343400" algn="l"/>
                <a:tab pos="5067300" algn="l"/>
                <a:tab pos="5791200" algn="l"/>
              </a:tabLst>
            </a:pPr>
            <a:r>
              <a:rPr lang="en-IN" sz="2800" kern="0" dirty="0"/>
              <a:t> </a:t>
            </a:r>
            <a:r>
              <a:rPr lang="en-IN" sz="2800" kern="0" dirty="0" smtClean="0"/>
              <a:t>Online Marketing</a:t>
            </a:r>
            <a:endParaRPr lang="en-IN" sz="2800" kern="0" dirty="0"/>
          </a:p>
        </p:txBody>
      </p:sp>
      <p:sp>
        <p:nvSpPr>
          <p:cNvPr id="4" name="Text Box 13"/>
          <p:cNvSpPr txBox="1">
            <a:spLocks noChangeArrowheads="1"/>
          </p:cNvSpPr>
          <p:nvPr/>
        </p:nvSpPr>
        <p:spPr bwMode="auto">
          <a:xfrm>
            <a:off x="792162" y="5184775"/>
            <a:ext cx="2781300" cy="696913"/>
          </a:xfrm>
          <a:prstGeom prst="rect">
            <a:avLst/>
          </a:prstGeom>
          <a:noFill/>
          <a:ln w="9525">
            <a:noFill/>
            <a:round/>
            <a:headEnd/>
            <a:tailEnd/>
          </a:ln>
        </p:spPr>
        <p:txBody>
          <a:bodyPr lIns="90000" tIns="64404" rIns="90000" bIns="45000"/>
          <a:lstStyle/>
          <a:p>
            <a:pPr marL="0" marR="0" lvl="0" indent="0" defTabSz="914400" eaLnBrk="1" fontAlgn="auto" latinLnBrk="0" hangingPunct="1">
              <a:lnSpc>
                <a:spcPct val="100000"/>
              </a:lnSpc>
              <a:spcBef>
                <a:spcPts val="1200"/>
              </a:spcBef>
              <a:spcAft>
                <a:spcPts val="1000"/>
              </a:spcAft>
              <a:buClrTx/>
              <a:buSzTx/>
              <a:buFontTx/>
              <a:buNone/>
              <a:tabLst>
                <a:tab pos="723900" algn="l"/>
                <a:tab pos="1447800" algn="l"/>
                <a:tab pos="2171700" algn="l"/>
              </a:tabLst>
              <a:defRPr/>
            </a:pPr>
            <a:endParaRPr kumimoji="0" lang="en-IN" sz="1000" b="0" i="0" u="none" strike="noStrike" kern="0" cap="none" spc="0" normalizeH="0" baseline="0" noProof="0" dirty="0" smtClean="0">
              <a:ln>
                <a:noFill/>
              </a:ln>
              <a:solidFill>
                <a:srgbClr val="000000"/>
              </a:solidFill>
              <a:effectLst/>
              <a:uLnTx/>
              <a:uFillTx/>
            </a:endParaRPr>
          </a:p>
        </p:txBody>
      </p:sp>
      <p:pic>
        <p:nvPicPr>
          <p:cNvPr id="2050" name="Picture 2" descr="C:\Users\admin\Desktop\slide12.png"/>
          <p:cNvPicPr>
            <a:picLocks noChangeAspect="1" noChangeArrowheads="1"/>
          </p:cNvPicPr>
          <p:nvPr/>
        </p:nvPicPr>
        <p:blipFill>
          <a:blip r:embed="rId2"/>
          <a:srcRect/>
          <a:stretch>
            <a:fillRect/>
          </a:stretch>
        </p:blipFill>
        <p:spPr bwMode="auto">
          <a:xfrm>
            <a:off x="5105400" y="2095500"/>
            <a:ext cx="4003675" cy="47625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txBox="1">
            <a:spLocks/>
          </p:cNvSpPr>
          <p:nvPr/>
        </p:nvSpPr>
        <p:spPr>
          <a:xfrm>
            <a:off x="457200" y="1143000"/>
            <a:ext cx="8153400" cy="5715000"/>
          </a:xfrm>
          <a:prstGeom prst="rect">
            <a:avLst/>
          </a:prstGeom>
          <a:noFill/>
          <a:ln>
            <a:noFill/>
          </a:ln>
        </p:spPr>
        <p:txBody>
          <a:bodyPr lIns="0" tIns="0" rIns="0" bIns="0"/>
          <a:lstStyle>
            <a:defPPr marL="432000" marR="0" lvl="0" indent="-324000">
              <a:spcBef>
                <a:spcPts val="0"/>
              </a:spcBef>
              <a:spcAft>
                <a:spcPts val="1417"/>
              </a:spcAft>
              <a:buSzPct val="45000"/>
              <a:buFont typeface="StarSymbol"/>
              <a:buNone/>
              <a:defRPr lang="en-IN" sz="3200" b="0" i="0" u="none" strike="noStrike" kern="1200" cap="none">
                <a:ln>
                  <a:noFill/>
                </a:ln>
                <a:latin typeface="Liberation Sans" pitchFamily="18"/>
                <a:ea typeface="Droid Sans" pitchFamily="2"/>
                <a:cs typeface="FreeSans" pitchFamily="2"/>
              </a:defRPr>
            </a:defPPr>
            <a:lvl1pPr marL="432000" marR="0" lvl="0" indent="-324000">
              <a:spcBef>
                <a:spcPts val="0"/>
              </a:spcBef>
              <a:spcAft>
                <a:spcPts val="1417"/>
              </a:spcAft>
              <a:buSzPct val="45000"/>
              <a:buFont typeface="StarSymbol"/>
              <a:buChar char="●"/>
              <a:defRPr lang="en-IN" sz="3200" b="0" i="0" u="none" strike="noStrike" kern="1200" cap="none">
                <a:ln>
                  <a:noFill/>
                </a:ln>
                <a:latin typeface="Liberation Sans" pitchFamily="18"/>
                <a:ea typeface="Droid Sans" pitchFamily="2"/>
                <a:cs typeface="FreeSans" pitchFamily="2"/>
              </a:defRPr>
            </a:lvl1pPr>
            <a:lvl2pPr marL="864000" marR="0" lvl="1" indent="-324000">
              <a:spcBef>
                <a:spcPts val="0"/>
              </a:spcBef>
              <a:spcAft>
                <a:spcPts val="1134"/>
              </a:spcAft>
              <a:buSzPct val="75000"/>
              <a:buFont typeface="StarSymbol"/>
              <a:buChar char="–"/>
              <a:defRPr lang="en-IN" sz="2800" b="0" i="0" u="none" strike="noStrike" kern="1200" cap="none">
                <a:ln>
                  <a:noFill/>
                </a:ln>
                <a:latin typeface="Liberation Sans" pitchFamily="18"/>
                <a:ea typeface="Droid Sans" pitchFamily="2"/>
                <a:cs typeface="FreeSans" pitchFamily="2"/>
              </a:defRPr>
            </a:lvl2pPr>
            <a:lvl3pPr marL="1295999" marR="0" lvl="2" indent="-288000">
              <a:spcBef>
                <a:spcPts val="0"/>
              </a:spcBef>
              <a:spcAft>
                <a:spcPts val="850"/>
              </a:spcAft>
              <a:buSzPct val="45000"/>
              <a:buFont typeface="StarSymbol"/>
              <a:buChar char="●"/>
              <a:defRPr lang="en-IN" sz="2400" b="0" i="0" u="none" strike="noStrike" kern="1200" cap="none">
                <a:ln>
                  <a:noFill/>
                </a:ln>
                <a:latin typeface="Liberation Sans" pitchFamily="18"/>
                <a:ea typeface="Droid Sans" pitchFamily="2"/>
                <a:cs typeface="FreeSans" pitchFamily="2"/>
              </a:defRPr>
            </a:lvl3pPr>
            <a:lvl4pPr marL="1728000" marR="0" lvl="3" indent="-216000">
              <a:spcBef>
                <a:spcPts val="0"/>
              </a:spcBef>
              <a:spcAft>
                <a:spcPts val="567"/>
              </a:spcAft>
              <a:buSzPct val="75000"/>
              <a:buFont typeface="StarSymbol"/>
              <a:buChar char="–"/>
              <a:defRPr lang="en-IN" sz="2000" b="0" i="0" u="none" strike="noStrike" kern="1200" cap="none">
                <a:ln>
                  <a:noFill/>
                </a:ln>
                <a:latin typeface="Liberation Sans" pitchFamily="18"/>
                <a:ea typeface="Droid Sans" pitchFamily="2"/>
                <a:cs typeface="FreeSans" pitchFamily="2"/>
              </a:defRPr>
            </a:lvl4pPr>
            <a:lvl5pPr marL="2160000" marR="0" lvl="4"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5pPr>
            <a:lvl6pPr marL="2592000" marR="0" lvl="5"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6pPr>
            <a:lvl7pPr marL="3024000" marR="0" lvl="6"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7pPr>
            <a:lvl8pPr marL="3456000" marR="0" lvl="7"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8pPr>
            <a:lvl9pPr marL="3887999" marR="0" lvl="8"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9pPr>
          </a:lstStyle>
          <a:p>
            <a:r>
              <a:rPr lang="en-IN" sz="2800" dirty="0"/>
              <a:t>Enhancing your business in the best way possible has now become much easier with the concept of </a:t>
            </a:r>
            <a:r>
              <a:rPr lang="en-IN" sz="2800" b="1" u="sng" dirty="0">
                <a:hlinkClick r:id="rId2"/>
              </a:rPr>
              <a:t>Social Media Marketing</a:t>
            </a:r>
            <a:r>
              <a:rPr lang="en-IN" sz="2800" dirty="0"/>
              <a:t> than what it used to be before with the help of traditional method of marketing. Earlier promoting a business needed a lot of travel, resulting in wastage of enough time than required due to mismanagement in the process. </a:t>
            </a:r>
            <a:endParaRPr lang="en-IN" sz="2800" dirty="0" smtClean="0"/>
          </a:p>
          <a:p>
            <a:r>
              <a:rPr lang="en-IN" sz="2800" dirty="0" smtClean="0"/>
              <a:t>A </a:t>
            </a:r>
            <a:r>
              <a:rPr lang="en-IN" sz="2800" dirty="0"/>
              <a:t>successful sales and profit were not guaranteed while following a traditional and old-school business as the business owner is confined to promote their product only at a particular location. </a:t>
            </a:r>
            <a:endParaRPr lang="en-US" sz="2800" dirty="0"/>
          </a:p>
        </p:txBody>
      </p:sp>
      <p:sp>
        <p:nvSpPr>
          <p:cNvPr id="3" name="TextBox 2"/>
          <p:cNvSpPr txBox="1"/>
          <p:nvPr/>
        </p:nvSpPr>
        <p:spPr>
          <a:xfrm>
            <a:off x="1066800" y="228600"/>
            <a:ext cx="7424160" cy="77952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hangingPunct="0">
              <a:buNone/>
            </a:pPr>
            <a:r>
              <a:rPr lang="en-IN" sz="4400" b="1" dirty="0"/>
              <a:t>Social Media Marketing </a:t>
            </a:r>
            <a:endParaRPr lang="en-IN" sz="4300" b="1" i="0" u="sng" strike="noStrike" kern="1200" cap="none" dirty="0">
              <a:ln>
                <a:noFill/>
              </a:ln>
              <a:latin typeface="Liberation Sans" pitchFamily="18"/>
              <a:ea typeface="Droid Sans" pitchFamily="2"/>
              <a:cs typeface="FreeSans" pitchFamily="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7200" y="1981200"/>
            <a:ext cx="8305800" cy="3785652"/>
          </a:xfrm>
          <a:prstGeom prst="rect">
            <a:avLst/>
          </a:prstGeom>
        </p:spPr>
        <p:txBody>
          <a:bodyPr wrap="square">
            <a:spAutoFit/>
          </a:bodyPr>
          <a:lstStyle/>
          <a:p>
            <a:r>
              <a:rPr lang="en-IN" sz="2400" dirty="0"/>
              <a:t>Social Media as a blessing for small and medium enterprises</a:t>
            </a:r>
            <a:r>
              <a:rPr lang="en-IN" sz="2400" dirty="0" smtClean="0"/>
              <a:t>:</a:t>
            </a:r>
          </a:p>
          <a:p>
            <a:endParaRPr lang="en-US" sz="2400" dirty="0"/>
          </a:p>
          <a:p>
            <a:r>
              <a:rPr lang="en-IN" sz="2400" dirty="0"/>
              <a:t>Social media has opened closed barriers by helping small and medium level enterprise or entrepreneurs to expand their wings and promote their business to a larger group of people by targeting the right audience, be it in the domestic market or at the international level. </a:t>
            </a:r>
            <a:endParaRPr lang="en-IN" sz="2400" dirty="0" smtClean="0"/>
          </a:p>
          <a:p>
            <a:endParaRPr lang="en-IN" sz="2400" dirty="0"/>
          </a:p>
          <a:p>
            <a:r>
              <a:rPr lang="en-IN" sz="2400" dirty="0" smtClean="0"/>
              <a:t>The </a:t>
            </a:r>
            <a:r>
              <a:rPr lang="en-IN" sz="2400" dirty="0"/>
              <a:t>scope of doing the business with ease has expanded with the use of </a:t>
            </a:r>
            <a:r>
              <a:rPr lang="en-IN" sz="2400" b="1" dirty="0"/>
              <a:t>Social Media Marketing </a:t>
            </a:r>
            <a:r>
              <a:rPr lang="en-IN" sz="2400" dirty="0"/>
              <a:t>Campaigns.</a:t>
            </a:r>
            <a:endParaRPr lang="en-US" sz="2400" dirty="0"/>
          </a:p>
        </p:txBody>
      </p:sp>
      <p:sp>
        <p:nvSpPr>
          <p:cNvPr id="3" name="TextBox 2"/>
          <p:cNvSpPr txBox="1"/>
          <p:nvPr/>
        </p:nvSpPr>
        <p:spPr>
          <a:xfrm>
            <a:off x="457200" y="304800"/>
            <a:ext cx="8305800" cy="990600"/>
          </a:xfrm>
          <a:prstGeom prst="rect">
            <a:avLst/>
          </a:prstGeom>
          <a:noFill/>
          <a:ln>
            <a:noFill/>
          </a:ln>
        </p:spPr>
        <p:txBody>
          <a:bodyPr lIns="0" tIns="0" rIns="0" bIns="0" anchor="ct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1200"/>
              </a:spcBef>
              <a:spcAft>
                <a:spcPts val="1000"/>
              </a:spcAft>
              <a:buNone/>
              <a:tabLst>
                <a:tab pos="723900" algn="l"/>
                <a:tab pos="1447800" algn="l"/>
                <a:tab pos="2171700" algn="l"/>
                <a:tab pos="2895600" algn="l"/>
                <a:tab pos="3619500" algn="l"/>
                <a:tab pos="4343400" algn="l"/>
                <a:tab pos="5067300" algn="l"/>
                <a:tab pos="5791200" algn="l"/>
              </a:tabLst>
            </a:pPr>
            <a:r>
              <a:rPr lang="en-IN" sz="4000" b="1" kern="0" dirty="0" smtClean="0"/>
              <a:t>			SEM </a:t>
            </a:r>
            <a:r>
              <a:rPr lang="en-IN" sz="4000" b="1" kern="0" dirty="0"/>
              <a:t>, SMM &amp; PPC</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228600"/>
            <a:ext cx="8382000" cy="707886"/>
          </a:xfrm>
          <a:prstGeom prst="rect">
            <a:avLst/>
          </a:prstGeom>
        </p:spPr>
        <p:txBody>
          <a:bodyPr wrap="square">
            <a:spAutoFit/>
          </a:bodyPr>
          <a:lstStyle/>
          <a:p>
            <a:pPr lvl="0" algn="ctr" hangingPunct="0"/>
            <a:r>
              <a:rPr lang="en-IN" sz="4000" b="1" dirty="0" smtClean="0">
                <a:latin typeface="Liberation Sans" pitchFamily="18"/>
                <a:ea typeface="Droid Sans" pitchFamily="2"/>
                <a:cs typeface="FreeSans" pitchFamily="2"/>
              </a:rPr>
              <a:t>Digital Marketing Services</a:t>
            </a:r>
            <a:endParaRPr lang="en-IN" sz="4000" b="1" dirty="0">
              <a:latin typeface="Liberation Sans" pitchFamily="18"/>
              <a:ea typeface="Droid Sans" pitchFamily="2"/>
              <a:cs typeface="FreeSans" pitchFamily="2"/>
            </a:endParaRPr>
          </a:p>
        </p:txBody>
      </p:sp>
      <p:sp>
        <p:nvSpPr>
          <p:cNvPr id="3" name="Text Box 2"/>
          <p:cNvSpPr txBox="1">
            <a:spLocks noChangeArrowheads="1"/>
          </p:cNvSpPr>
          <p:nvPr/>
        </p:nvSpPr>
        <p:spPr bwMode="auto">
          <a:xfrm>
            <a:off x="533400" y="1371600"/>
            <a:ext cx="8153400" cy="5385375"/>
          </a:xfrm>
          <a:prstGeom prst="rect">
            <a:avLst/>
          </a:prstGeom>
          <a:noFill/>
          <a:ln w="9525">
            <a:noFill/>
            <a:round/>
            <a:headEnd/>
            <a:tailEnd/>
          </a:ln>
        </p:spPr>
        <p:txBody>
          <a:bodyPr lIns="90000" tIns="64404" rIns="90000" bIns="45000"/>
          <a:lstStyle/>
          <a:p>
            <a:r>
              <a:rPr lang="en-IN" sz="2300" dirty="0"/>
              <a:t>Better content means more chances of attracting the customers</a:t>
            </a:r>
            <a:r>
              <a:rPr lang="en-IN" sz="2300" dirty="0" smtClean="0"/>
              <a:t>:</a:t>
            </a:r>
          </a:p>
          <a:p>
            <a:endParaRPr lang="en-US" sz="2300" dirty="0"/>
          </a:p>
          <a:p>
            <a:r>
              <a:rPr lang="en-IN" sz="2300" dirty="0"/>
              <a:t>Writing your business products on the social media in a simple way is not the need of an hour to attract your customer base, but writing a good content to increase the chances of getting more customers, which in turn will help to boost sales more than 100% of what it can be with the help of the traditional method of marketing, means door to door promotion</a:t>
            </a:r>
            <a:r>
              <a:rPr lang="en-IN" sz="2300" dirty="0" smtClean="0"/>
              <a:t>.</a:t>
            </a:r>
          </a:p>
          <a:p>
            <a:endParaRPr lang="en-US" sz="2300" dirty="0"/>
          </a:p>
          <a:p>
            <a:r>
              <a:rPr lang="en-IN" sz="2300" dirty="0"/>
              <a:t>A good content is the backbone of any business, the more lucrative content, more customers and business are likely to be viewed on social media. Choosing content writers plays a vital role in</a:t>
            </a:r>
            <a:r>
              <a:rPr lang="en-IN" sz="2300" b="1" dirty="0"/>
              <a:t> </a:t>
            </a:r>
            <a:r>
              <a:rPr lang="en-IN" sz="2400" b="1" u="sng" dirty="0">
                <a:hlinkClick r:id="rId3"/>
              </a:rPr>
              <a:t>Social Media Marketing Campaigns</a:t>
            </a:r>
            <a:r>
              <a:rPr lang="en-IN" sz="2400" b="1" dirty="0"/>
              <a:t> </a:t>
            </a:r>
            <a:r>
              <a:rPr lang="en-IN" sz="2300" dirty="0"/>
              <a:t>in the USA.</a:t>
            </a:r>
            <a:endParaRPr lang="en-IN" sz="2300" dirty="0"/>
          </a:p>
        </p:txBody>
      </p:sp>
      <p:sp>
        <p:nvSpPr>
          <p:cNvPr id="4" name="Rectangle 3"/>
          <p:cNvSpPr/>
          <p:nvPr/>
        </p:nvSpPr>
        <p:spPr>
          <a:xfrm>
            <a:off x="609600" y="6172200"/>
            <a:ext cx="7832401" cy="646331"/>
          </a:xfrm>
          <a:prstGeom prst="rect">
            <a:avLst/>
          </a:prstGeom>
        </p:spPr>
        <p:txBody>
          <a:bodyPr wrap="none">
            <a:spAutoFit/>
          </a:bodyPr>
          <a:lstStyle/>
          <a:p>
            <a:r>
              <a:rPr lang="en-AU" sz="3600" dirty="0">
                <a:solidFill>
                  <a:srgbClr val="7030A0"/>
                </a:solidFill>
              </a:rPr>
              <a:t>https://www.nipradigitalsolutions.com/</a:t>
            </a:r>
            <a:endParaRPr lang="en-US" sz="3600" dirty="0">
              <a:solidFill>
                <a:srgbClr val="7030A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838200" y="41640"/>
            <a:ext cx="7958400" cy="1253760"/>
          </a:xfrm>
          <a:prstGeom prst="rect">
            <a:avLst/>
          </a:prstGeom>
        </p:spPr>
        <p:txBody>
          <a:bodyPr vert="horz" anchor="ctr">
            <a:norm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lvl="0" algn="ctr">
              <a:spcBef>
                <a:spcPct val="0"/>
              </a:spcBef>
              <a:buNone/>
              <a:defRPr/>
            </a:pPr>
            <a:r>
              <a:rPr lang="en-IN" sz="3600" b="1" cap="all" dirty="0">
                <a:effectLst>
                  <a:reflection blurRad="12700" stA="48000" endA="300" endPos="55000" dir="5400000" sy="-90000" algn="bl" rotWithShape="0"/>
                </a:effectLst>
                <a:latin typeface="+mj-lt"/>
                <a:ea typeface="+mj-ea"/>
                <a:cs typeface="+mj-cs"/>
              </a:rPr>
              <a:t>search engine optimization</a:t>
            </a:r>
            <a:endParaRPr kumimoji="0" lang="en-IN" sz="3600" b="1" i="0" strike="noStrike" kern="1200" cap="all" spc="0" normalizeH="0" baseline="0" noProof="0" dirty="0">
              <a:ln>
                <a:noFill/>
              </a:ln>
              <a:effectLst>
                <a:reflection blurRad="12700" stA="48000" endA="300" endPos="55000" dir="5400000" sy="-90000" algn="bl" rotWithShape="0"/>
              </a:effectLst>
              <a:uLnTx/>
              <a:uFillTx/>
              <a:latin typeface="+mj-lt"/>
              <a:ea typeface="+mj-ea"/>
              <a:cs typeface="+mj-cs"/>
            </a:endParaRPr>
          </a:p>
        </p:txBody>
      </p:sp>
      <p:sp>
        <p:nvSpPr>
          <p:cNvPr id="3" name="Text Placeholder 2"/>
          <p:cNvSpPr txBox="1">
            <a:spLocks/>
          </p:cNvSpPr>
          <p:nvPr/>
        </p:nvSpPr>
        <p:spPr>
          <a:xfrm>
            <a:off x="0" y="1371600"/>
            <a:ext cx="6172200" cy="5139790"/>
          </a:xfrm>
          <a:prstGeom prst="rect">
            <a:avLst/>
          </a:prstGeom>
        </p:spPr>
        <p:txBody>
          <a:bodyPr vert="horz">
            <a:normAutofit fontScale="55000" lnSpcReduction="20000"/>
          </a:bodyPr>
          <a:lstStyle>
            <a:defPPr marL="432000" marR="0" lvl="0" indent="-324000">
              <a:spcBef>
                <a:spcPts val="0"/>
              </a:spcBef>
              <a:spcAft>
                <a:spcPts val="1417"/>
              </a:spcAft>
              <a:buSzPct val="45000"/>
              <a:buFont typeface="StarSymbol"/>
              <a:buNone/>
              <a:defRPr lang="en-IN" sz="3200" b="0" i="0" u="none" strike="noStrike" kern="1200" cap="none">
                <a:ln>
                  <a:noFill/>
                </a:ln>
                <a:latin typeface="Liberation Sans" pitchFamily="18"/>
                <a:ea typeface="Droid Sans" pitchFamily="2"/>
                <a:cs typeface="FreeSans" pitchFamily="2"/>
              </a:defRPr>
            </a:defPPr>
            <a:lvl1pPr marL="432000" marR="0" lvl="0" indent="-324000">
              <a:spcBef>
                <a:spcPts val="0"/>
              </a:spcBef>
              <a:spcAft>
                <a:spcPts val="1417"/>
              </a:spcAft>
              <a:buSzPct val="45000"/>
              <a:buFont typeface="StarSymbol"/>
              <a:buChar char="●"/>
              <a:defRPr lang="en-IN" sz="3200" b="0" i="0" u="none" strike="noStrike" kern="1200" cap="none">
                <a:ln>
                  <a:noFill/>
                </a:ln>
                <a:latin typeface="Liberation Sans" pitchFamily="18"/>
                <a:ea typeface="Droid Sans" pitchFamily="2"/>
                <a:cs typeface="FreeSans" pitchFamily="2"/>
              </a:defRPr>
            </a:lvl1pPr>
            <a:lvl2pPr marL="864000" marR="0" lvl="1" indent="-324000">
              <a:spcBef>
                <a:spcPts val="0"/>
              </a:spcBef>
              <a:spcAft>
                <a:spcPts val="1134"/>
              </a:spcAft>
              <a:buSzPct val="75000"/>
              <a:buFont typeface="StarSymbol"/>
              <a:buChar char="–"/>
              <a:defRPr lang="en-IN" sz="2800" b="0" i="0" u="none" strike="noStrike" kern="1200" cap="none">
                <a:ln>
                  <a:noFill/>
                </a:ln>
                <a:latin typeface="Liberation Sans" pitchFamily="18"/>
                <a:ea typeface="Droid Sans" pitchFamily="2"/>
                <a:cs typeface="FreeSans" pitchFamily="2"/>
              </a:defRPr>
            </a:lvl2pPr>
            <a:lvl3pPr marL="1295999" marR="0" lvl="2" indent="-288000">
              <a:spcBef>
                <a:spcPts val="0"/>
              </a:spcBef>
              <a:spcAft>
                <a:spcPts val="850"/>
              </a:spcAft>
              <a:buSzPct val="45000"/>
              <a:buFont typeface="StarSymbol"/>
              <a:buChar char="●"/>
              <a:defRPr lang="en-IN" sz="2400" b="0" i="0" u="none" strike="noStrike" kern="1200" cap="none">
                <a:ln>
                  <a:noFill/>
                </a:ln>
                <a:latin typeface="Liberation Sans" pitchFamily="18"/>
                <a:ea typeface="Droid Sans" pitchFamily="2"/>
                <a:cs typeface="FreeSans" pitchFamily="2"/>
              </a:defRPr>
            </a:lvl3pPr>
            <a:lvl4pPr marL="1728000" marR="0" lvl="3" indent="-216000">
              <a:spcBef>
                <a:spcPts val="0"/>
              </a:spcBef>
              <a:spcAft>
                <a:spcPts val="567"/>
              </a:spcAft>
              <a:buSzPct val="75000"/>
              <a:buFont typeface="StarSymbol"/>
              <a:buChar char="–"/>
              <a:defRPr lang="en-IN" sz="2000" b="0" i="0" u="none" strike="noStrike" kern="1200" cap="none">
                <a:ln>
                  <a:noFill/>
                </a:ln>
                <a:latin typeface="Liberation Sans" pitchFamily="18"/>
                <a:ea typeface="Droid Sans" pitchFamily="2"/>
                <a:cs typeface="FreeSans" pitchFamily="2"/>
              </a:defRPr>
            </a:lvl4pPr>
            <a:lvl5pPr marL="2160000" marR="0" lvl="4"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5pPr>
            <a:lvl6pPr marL="2592000" marR="0" lvl="5"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6pPr>
            <a:lvl7pPr marL="3024000" marR="0" lvl="6"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7pPr>
            <a:lvl8pPr marL="3456000" marR="0" lvl="7"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8pPr>
            <a:lvl9pPr marL="3887999" marR="0" lvl="8" indent="-216000">
              <a:spcBef>
                <a:spcPts val="0"/>
              </a:spcBef>
              <a:spcAft>
                <a:spcPts val="283"/>
              </a:spcAft>
              <a:buSzPct val="45000"/>
              <a:buFont typeface="StarSymbol"/>
              <a:buChar char="●"/>
              <a:defRPr lang="en-IN" sz="2000" b="0" i="0" u="none" strike="noStrike" kern="1200" cap="none">
                <a:ln>
                  <a:noFill/>
                </a:ln>
                <a:latin typeface="Liberation Sans" pitchFamily="18"/>
                <a:ea typeface="Droid Sans" pitchFamily="2"/>
                <a:cs typeface="FreeSans" pitchFamily="2"/>
              </a:defRPr>
            </a:lvl9pPr>
          </a:lstStyle>
          <a:p>
            <a:r>
              <a:rPr lang="en-IN" dirty="0"/>
              <a:t>Use of </a:t>
            </a:r>
            <a:r>
              <a:rPr lang="en-IN" b="1" dirty="0"/>
              <a:t>Social Media Marketing</a:t>
            </a:r>
            <a:r>
              <a:rPr lang="en-IN" dirty="0"/>
              <a:t> is easy, fast, reliable and save money:</a:t>
            </a:r>
            <a:endParaRPr lang="en-US" dirty="0"/>
          </a:p>
          <a:p>
            <a:r>
              <a:rPr lang="en-IN" dirty="0"/>
              <a:t>One of the best things which helped a person grow his or her business in the social media world is that social media has helped to make business easy, comfortable, and is successful enough to save much money on resources and time than a usual door to door marketing does. </a:t>
            </a:r>
            <a:endParaRPr lang="en-US" dirty="0"/>
          </a:p>
          <a:p>
            <a:r>
              <a:rPr lang="en-IN" dirty="0"/>
              <a:t>Reach to Us:</a:t>
            </a:r>
            <a:endParaRPr lang="en-US" dirty="0"/>
          </a:p>
          <a:p>
            <a:r>
              <a:rPr lang="en-IN" dirty="0"/>
              <a:t>For business promotions, be it small or big, </a:t>
            </a:r>
            <a:r>
              <a:rPr lang="en-IN" dirty="0" err="1"/>
              <a:t>Nipra</a:t>
            </a:r>
            <a:r>
              <a:rPr lang="en-IN" dirty="0"/>
              <a:t> Digital Solutions is the leading source of providing the best contents to boost a company’s sales by more than it deserves. It is only possible with the help of our knowledgeable team who thinks out of the box and has creative ideas to compel the viewer to buy the product in the USA and the UK.</a:t>
            </a:r>
            <a:endParaRPr lang="en-US" dirty="0"/>
          </a:p>
          <a:p>
            <a:r>
              <a:rPr lang="en-IN" dirty="0"/>
              <a:t>Contact us </a:t>
            </a:r>
            <a:r>
              <a:rPr lang="en-IN" dirty="0" smtClean="0"/>
              <a:t>at</a:t>
            </a:r>
          </a:p>
          <a:p>
            <a:pPr marL="108000" indent="0">
              <a:buNone/>
            </a:pPr>
            <a:r>
              <a:rPr lang="en-IN" dirty="0" smtClean="0"/>
              <a:t> </a:t>
            </a:r>
            <a:r>
              <a:rPr lang="en-IN" sz="5100" u="sng" dirty="0" smtClean="0">
                <a:hlinkClick r:id="rId2"/>
              </a:rPr>
              <a:t>https</a:t>
            </a:r>
            <a:r>
              <a:rPr lang="en-IN" sz="5100" u="sng" dirty="0">
                <a:hlinkClick r:id="rId2"/>
              </a:rPr>
              <a:t>://www.nipradigitalsolutions.com/</a:t>
            </a:r>
            <a:r>
              <a:rPr lang="en-IN" sz="3300" dirty="0"/>
              <a:t> </a:t>
            </a:r>
            <a:endParaRPr lang="en-US" sz="3300" dirty="0"/>
          </a:p>
        </p:txBody>
      </p:sp>
      <p:pic>
        <p:nvPicPr>
          <p:cNvPr id="4" name="Picture 3"/>
          <p:cNvPicPr>
            <a:picLocks noChangeAspect="1"/>
          </p:cNvPicPr>
          <p:nvPr/>
        </p:nvPicPr>
        <p:blipFill>
          <a:blip r:embed="rId3" cstate="print">
            <a:alphaModFix/>
            <a:lum/>
          </a:blip>
          <a:srcRect/>
          <a:stretch>
            <a:fillRect/>
          </a:stretch>
        </p:blipFill>
        <p:spPr>
          <a:xfrm>
            <a:off x="5715000" y="1828800"/>
            <a:ext cx="3733800" cy="50292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1"/>
          <p:cNvSpPr txBox="1">
            <a:spLocks noChangeArrowheads="1"/>
          </p:cNvSpPr>
          <p:nvPr/>
        </p:nvSpPr>
        <p:spPr bwMode="auto">
          <a:xfrm>
            <a:off x="381000" y="2590800"/>
            <a:ext cx="6324600" cy="554038"/>
          </a:xfrm>
          <a:prstGeom prst="rect">
            <a:avLst/>
          </a:prstGeom>
          <a:noFill/>
          <a:ln w="9525">
            <a:noFill/>
            <a:round/>
            <a:headEnd/>
            <a:tailEnd/>
          </a:ln>
        </p:spPr>
        <p:txBody>
          <a:bodyPr lIns="90000" tIns="64404" rIns="90000" bIns="45000"/>
          <a:lstStyle/>
          <a:p>
            <a:pPr>
              <a:tabLst>
                <a:tab pos="723900" algn="l"/>
                <a:tab pos="1447800" algn="l"/>
                <a:tab pos="2171700" algn="l"/>
                <a:tab pos="2895600" algn="l"/>
                <a:tab pos="3619500" algn="l"/>
                <a:tab pos="4343400" algn="l"/>
                <a:tab pos="5067300" algn="l"/>
              </a:tabLst>
            </a:pPr>
            <a:r>
              <a:rPr lang="en-IN" sz="2500" dirty="0"/>
              <a:t>Email: </a:t>
            </a:r>
            <a:r>
              <a:rPr lang="en-IN" sz="2500" dirty="0" smtClean="0"/>
              <a:t>    </a:t>
            </a:r>
            <a:r>
              <a:rPr lang="en-AU" sz="2800" dirty="0" smtClean="0">
                <a:solidFill>
                  <a:srgbClr val="7030A0"/>
                </a:solidFill>
              </a:rPr>
              <a:t>buzz@nipradigitalsolutions.com</a:t>
            </a:r>
            <a:endParaRPr lang="en-IN" sz="2800" dirty="0"/>
          </a:p>
        </p:txBody>
      </p:sp>
      <p:sp>
        <p:nvSpPr>
          <p:cNvPr id="3" name="Text Box 2"/>
          <p:cNvSpPr txBox="1">
            <a:spLocks noChangeArrowheads="1"/>
          </p:cNvSpPr>
          <p:nvPr/>
        </p:nvSpPr>
        <p:spPr bwMode="auto">
          <a:xfrm>
            <a:off x="423862" y="3352800"/>
            <a:ext cx="6967538" cy="1676400"/>
          </a:xfrm>
          <a:prstGeom prst="rect">
            <a:avLst/>
          </a:prstGeom>
          <a:noFill/>
          <a:ln w="9525">
            <a:noFill/>
            <a:round/>
            <a:headEnd/>
            <a:tailEnd/>
          </a:ln>
        </p:spPr>
        <p:txBody>
          <a:bodyPr lIns="90000" tIns="64404" rIns="90000" bIns="45000"/>
          <a:lstStyle/>
          <a:p>
            <a:pPr>
              <a:spcBef>
                <a:spcPts val="1200"/>
              </a:spcBef>
              <a:spcAft>
                <a:spcPts val="1000"/>
              </a:spcAft>
              <a:tabLst>
                <a:tab pos="723900" algn="l"/>
                <a:tab pos="1447800" algn="l"/>
                <a:tab pos="2171700" algn="l"/>
                <a:tab pos="2895600" algn="l"/>
                <a:tab pos="3619500" algn="l"/>
                <a:tab pos="4343400" algn="l"/>
                <a:tab pos="5067300" algn="l"/>
                <a:tab pos="5791200" algn="l"/>
                <a:tab pos="6515100" algn="l"/>
              </a:tabLst>
            </a:pPr>
            <a:r>
              <a:rPr lang="en-US" sz="2400" dirty="0"/>
              <a:t>Company: </a:t>
            </a:r>
            <a:r>
              <a:rPr lang="en-US" sz="2400" dirty="0" smtClean="0"/>
              <a:t> </a:t>
            </a:r>
            <a:r>
              <a:rPr lang="en-US" sz="2400" dirty="0" err="1" smtClean="0"/>
              <a:t>Nipra</a:t>
            </a:r>
            <a:r>
              <a:rPr lang="en-US" sz="2400" dirty="0" smtClean="0"/>
              <a:t> </a:t>
            </a:r>
            <a:r>
              <a:rPr lang="en-US" sz="2400" dirty="0"/>
              <a:t>Digital Solutions (Unit of </a:t>
            </a:r>
            <a:r>
              <a:rPr lang="en-US" sz="2400" dirty="0" err="1"/>
              <a:t>Adroits</a:t>
            </a:r>
            <a:r>
              <a:rPr lang="en-US" sz="2400" dirty="0"/>
              <a:t> Emerge Pvt. Ltd.) </a:t>
            </a:r>
          </a:p>
          <a:p>
            <a:pPr>
              <a:spcBef>
                <a:spcPts val="1200"/>
              </a:spcBef>
              <a:spcAft>
                <a:spcPts val="1000"/>
              </a:spcAft>
              <a:tabLst>
                <a:tab pos="723900" algn="l"/>
                <a:tab pos="1447800" algn="l"/>
                <a:tab pos="2171700" algn="l"/>
                <a:tab pos="2895600" algn="l"/>
                <a:tab pos="3619500" algn="l"/>
                <a:tab pos="4343400" algn="l"/>
                <a:tab pos="5067300" algn="l"/>
                <a:tab pos="5791200" algn="l"/>
                <a:tab pos="6515100" algn="l"/>
              </a:tabLst>
            </a:pPr>
            <a:r>
              <a:rPr lang="en-US" sz="2400" dirty="0"/>
              <a:t>Address:  99 Wall Street #947 New York, NY 10005</a:t>
            </a:r>
          </a:p>
        </p:txBody>
      </p:sp>
      <p:sp>
        <p:nvSpPr>
          <p:cNvPr id="4" name="Text Box 3"/>
          <p:cNvSpPr txBox="1">
            <a:spLocks noChangeArrowheads="1"/>
          </p:cNvSpPr>
          <p:nvPr/>
        </p:nvSpPr>
        <p:spPr bwMode="auto">
          <a:xfrm>
            <a:off x="381000" y="5181600"/>
            <a:ext cx="7515226" cy="1493837"/>
          </a:xfrm>
          <a:prstGeom prst="rect">
            <a:avLst/>
          </a:prstGeom>
          <a:noFill/>
          <a:ln w="9525">
            <a:noFill/>
            <a:round/>
            <a:headEnd/>
            <a:tailEnd/>
          </a:ln>
        </p:spPr>
        <p:txBody>
          <a:bodyPr lIns="90000" tIns="64404" rIns="90000" bIns="45000"/>
          <a:lstStyle/>
          <a:p>
            <a:r>
              <a:rPr lang="en-US" sz="2800" dirty="0"/>
              <a:t>Phone No:   +1 (315) 210 8536</a:t>
            </a:r>
          </a:p>
          <a:p>
            <a:pPr>
              <a:spcBef>
                <a:spcPts val="1200"/>
              </a:spcBef>
              <a:spcAft>
                <a:spcPts val="1000"/>
              </a:spcAft>
              <a:tabLst>
                <a:tab pos="723900" algn="l"/>
                <a:tab pos="1447800" algn="l"/>
                <a:tab pos="2171700" algn="l"/>
                <a:tab pos="2895600" algn="l"/>
                <a:tab pos="3619500" algn="l"/>
              </a:tabLst>
            </a:pPr>
            <a:r>
              <a:rPr lang="en-IN" sz="2500" dirty="0" smtClean="0"/>
              <a:t>Website:  </a:t>
            </a:r>
            <a:r>
              <a:rPr lang="en-IN" sz="2800" u="sng" dirty="0">
                <a:solidFill>
                  <a:srgbClr val="00B050"/>
                </a:solidFill>
                <a:hlinkClick r:id="rId2"/>
              </a:rPr>
              <a:t>https://www.nipradigitalsolutions.com/</a:t>
            </a:r>
            <a:endParaRPr lang="en-IN" sz="2500" dirty="0" smtClean="0">
              <a:solidFill>
                <a:srgbClr val="00B050"/>
              </a:solidFill>
            </a:endParaRPr>
          </a:p>
          <a:p>
            <a:pPr>
              <a:spcBef>
                <a:spcPts val="1200"/>
              </a:spcBef>
              <a:spcAft>
                <a:spcPts val="1000"/>
              </a:spcAft>
              <a:tabLst>
                <a:tab pos="723900" algn="l"/>
                <a:tab pos="1447800" algn="l"/>
                <a:tab pos="2171700" algn="l"/>
                <a:tab pos="2895600" algn="l"/>
                <a:tab pos="3619500" algn="l"/>
              </a:tabLst>
            </a:pPr>
            <a:endParaRPr lang="en-IN" sz="2500" dirty="0"/>
          </a:p>
        </p:txBody>
      </p:sp>
      <p:sp>
        <p:nvSpPr>
          <p:cNvPr id="5" name="Text Box 1"/>
          <p:cNvSpPr txBox="1">
            <a:spLocks noChangeArrowheads="1"/>
          </p:cNvSpPr>
          <p:nvPr/>
        </p:nvSpPr>
        <p:spPr bwMode="auto">
          <a:xfrm>
            <a:off x="1295400" y="533400"/>
            <a:ext cx="6553200" cy="1066800"/>
          </a:xfrm>
          <a:prstGeom prst="rect">
            <a:avLst/>
          </a:prstGeom>
          <a:solidFill>
            <a:srgbClr val="7030A0"/>
          </a:solidFill>
          <a:ln>
            <a:headEnd/>
            <a:tailEnd/>
          </a:ln>
        </p:spPr>
        <p:style>
          <a:lnRef idx="1">
            <a:schemeClr val="accent6"/>
          </a:lnRef>
          <a:fillRef idx="2">
            <a:schemeClr val="accent6"/>
          </a:fillRef>
          <a:effectRef idx="1">
            <a:schemeClr val="accent6"/>
          </a:effectRef>
          <a:fontRef idx="minor">
            <a:schemeClr val="dk1"/>
          </a:fontRef>
        </p:style>
        <p:txBody>
          <a:bodyPr lIns="90000" tIns="64404" rIns="90000" bIns="45000"/>
          <a:lstStyle/>
          <a:p>
            <a:pPr>
              <a:tabLst>
                <a:tab pos="723900" algn="l"/>
                <a:tab pos="1447800" algn="l"/>
                <a:tab pos="2171700" algn="l"/>
                <a:tab pos="2895600" algn="l"/>
                <a:tab pos="3619500" algn="l"/>
                <a:tab pos="4343400" algn="l"/>
                <a:tab pos="5067300" algn="l"/>
              </a:tabLst>
            </a:pPr>
            <a:r>
              <a:rPr lang="en-IN" sz="8000" dirty="0" smtClean="0">
                <a:solidFill>
                  <a:schemeClr val="bg1"/>
                </a:solidFill>
                <a:latin typeface="Arial Black" pitchFamily="34" charset="0"/>
                <a:cs typeface="Aharoni" pitchFamily="2" charset="-79"/>
              </a:rPr>
              <a:t>Contact Us</a:t>
            </a:r>
            <a:endParaRPr lang="en-IN" sz="8000" dirty="0">
              <a:solidFill>
                <a:schemeClr val="bg1"/>
              </a:solidFill>
              <a:latin typeface="Arial Black" pitchFamily="34" charset="0"/>
              <a:cs typeface="Aharoni" pitchFamily="2" charset="-79"/>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C:\Users\admin\Desktop\thank-you-butterflies.gif"/>
          <p:cNvPicPr>
            <a:picLocks noChangeAspect="1" noChangeArrowheads="1" noCrop="1"/>
          </p:cNvPicPr>
          <p:nvPr/>
        </p:nvPicPr>
        <p:blipFill>
          <a:blip r:embed="rId2"/>
          <a:srcRect/>
          <a:stretch>
            <a:fillRect/>
          </a:stretch>
        </p:blipFill>
        <p:spPr bwMode="auto">
          <a:xfrm>
            <a:off x="1905000" y="1524000"/>
            <a:ext cx="5181600" cy="3275724"/>
          </a:xfrm>
          <a:prstGeom prst="rect">
            <a:avLst/>
          </a:prstGeom>
        </p:spPr>
        <p:style>
          <a:lnRef idx="3">
            <a:schemeClr val="lt1"/>
          </a:lnRef>
          <a:fillRef idx="1">
            <a:schemeClr val="accent3"/>
          </a:fillRef>
          <a:effectRef idx="1">
            <a:schemeClr val="accent3"/>
          </a:effectRef>
          <a:fontRef idx="minor">
            <a:schemeClr val="lt1"/>
          </a:fontRef>
        </p:style>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54</TotalTime>
  <Words>544</Words>
  <Application>Microsoft Office PowerPoint</Application>
  <PresentationFormat>On-screen Show (4:3)</PresentationFormat>
  <Paragraphs>38</Paragraphs>
  <Slides>8</Slides>
  <Notes>1</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Trek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New1</cp:lastModifiedBy>
  <cp:revision>17</cp:revision>
  <dcterms:created xsi:type="dcterms:W3CDTF">2015-11-09T07:06:41Z</dcterms:created>
  <dcterms:modified xsi:type="dcterms:W3CDTF">2018-11-17T09:09:14Z</dcterms:modified>
</cp:coreProperties>
</file>