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1" r:id="rId5"/>
    <p:sldId id="260" r:id="rId6"/>
    <p:sldId id="258" r:id="rId7"/>
    <p:sldId id="262" r:id="rId8"/>
    <p:sldId id="263" r:id="rId9"/>
    <p:sldId id="264" r:id="rId10"/>
    <p:sldId id="265" r:id="rId11"/>
    <p:sldId id="267" r:id="rId12"/>
    <p:sldId id="266" r:id="rId13"/>
    <p:sldId id="268" r:id="rId14"/>
    <p:sldId id="269" r:id="rId15"/>
    <p:sldId id="270" r:id="rId16"/>
    <p:sldId id="271" r:id="rId17"/>
    <p:sldId id="272" r:id="rId18"/>
    <p:sldId id="273" r:id="rId19"/>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295008F-9CE4-4D8E-AE57-8A50139B8577}" type="datetimeFigureOut">
              <a:rPr lang="id-ID" smtClean="0"/>
              <a:t>19/09/2012</a:t>
            </a:fld>
            <a:endParaRPr lang="id-ID"/>
          </a:p>
        </p:txBody>
      </p:sp>
      <p:sp>
        <p:nvSpPr>
          <p:cNvPr id="17" name="Footer Placeholder 16"/>
          <p:cNvSpPr>
            <a:spLocks noGrp="1"/>
          </p:cNvSpPr>
          <p:nvPr>
            <p:ph type="ftr" sz="quarter" idx="11"/>
          </p:nvPr>
        </p:nvSpPr>
        <p:spPr/>
        <p:txBody>
          <a:bodyPr/>
          <a:lstStyle/>
          <a:p>
            <a:endParaRPr lang="id-ID"/>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754E789-5071-45C7-90AD-6884EA9337B1}" type="slidenum">
              <a:rPr lang="id-ID" smtClean="0"/>
              <a:t>‹#›</a:t>
            </a:fld>
            <a:endParaRPr lang="id-ID"/>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95008F-9CE4-4D8E-AE57-8A50139B8577}" type="datetimeFigureOut">
              <a:rPr lang="id-ID" smtClean="0"/>
              <a:t>19/09/2012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754E789-5071-45C7-90AD-6884EA9337B1}"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95008F-9CE4-4D8E-AE57-8A50139B8577}" type="datetimeFigureOut">
              <a:rPr lang="id-ID" smtClean="0"/>
              <a:t>19/09/2012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754E789-5071-45C7-90AD-6884EA9337B1}"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295008F-9CE4-4D8E-AE57-8A50139B8577}" type="datetimeFigureOut">
              <a:rPr lang="id-ID" smtClean="0"/>
              <a:t>19/09/2012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754E789-5071-45C7-90AD-6884EA9337B1}" type="slidenum">
              <a:rPr lang="id-ID" smtClean="0"/>
              <a:t>‹#›</a:t>
            </a:fld>
            <a:endParaRPr lang="id-ID"/>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95008F-9CE4-4D8E-AE57-8A50139B8577}" type="datetimeFigureOut">
              <a:rPr lang="id-ID" smtClean="0"/>
              <a:t>19/09/2012</a:t>
            </a:fld>
            <a:endParaRPr lang="id-ID"/>
          </a:p>
        </p:txBody>
      </p:sp>
      <p:sp>
        <p:nvSpPr>
          <p:cNvPr id="5" name="Footer Placeholder 4"/>
          <p:cNvSpPr>
            <a:spLocks noGrp="1"/>
          </p:cNvSpPr>
          <p:nvPr>
            <p:ph type="ftr" sz="quarter" idx="11"/>
          </p:nvPr>
        </p:nvSpPr>
        <p:spPr>
          <a:xfrm>
            <a:off x="800100" y="6172200"/>
            <a:ext cx="4000500" cy="457200"/>
          </a:xfrm>
        </p:spPr>
        <p:txBody>
          <a:bodyPr/>
          <a:lstStyle/>
          <a:p>
            <a:endParaRPr lang="id-ID"/>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754E789-5071-45C7-90AD-6884EA9337B1}" type="slidenum">
              <a:rPr lang="id-ID" smtClean="0"/>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295008F-9CE4-4D8E-AE57-8A50139B8577}" type="datetimeFigureOut">
              <a:rPr lang="id-ID" smtClean="0"/>
              <a:t>19/09/2012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B754E789-5071-45C7-90AD-6884EA9337B1}" type="slidenum">
              <a:rPr lang="id-ID" smtClean="0"/>
              <a:t>‹#›</a:t>
            </a:fld>
            <a:endParaRPr lang="id-ID"/>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295008F-9CE4-4D8E-AE57-8A50139B8577}" type="datetimeFigureOut">
              <a:rPr lang="id-ID" smtClean="0"/>
              <a:t>19/09/2012</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B754E789-5071-45C7-90AD-6884EA9337B1}" type="slidenum">
              <a:rPr lang="id-ID" smtClean="0"/>
              <a:t>‹#›</a:t>
            </a:fld>
            <a:endParaRPr lang="id-ID"/>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95008F-9CE4-4D8E-AE57-8A50139B8577}" type="datetimeFigureOut">
              <a:rPr lang="id-ID" smtClean="0"/>
              <a:t>19/09/2012</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B754E789-5071-45C7-90AD-6884EA9337B1}"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95008F-9CE4-4D8E-AE57-8A50139B8577}" type="datetimeFigureOut">
              <a:rPr lang="id-ID" smtClean="0"/>
              <a:t>19/09/2012</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B754E789-5071-45C7-90AD-6884EA9337B1}"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95008F-9CE4-4D8E-AE57-8A50139B8577}" type="datetimeFigureOut">
              <a:rPr lang="id-ID" smtClean="0"/>
              <a:t>19/09/2012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B754E789-5071-45C7-90AD-6884EA9337B1}" type="slidenum">
              <a:rPr lang="id-ID" smtClean="0"/>
              <a:t>‹#›</a:t>
            </a:fld>
            <a:endParaRPr lang="id-ID"/>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95008F-9CE4-4D8E-AE57-8A50139B8577}" type="datetimeFigureOut">
              <a:rPr lang="id-ID" smtClean="0"/>
              <a:t>19/09/2012</a:t>
            </a:fld>
            <a:endParaRPr lang="id-ID"/>
          </a:p>
        </p:txBody>
      </p:sp>
      <p:sp>
        <p:nvSpPr>
          <p:cNvPr id="6" name="Footer Placeholder 5"/>
          <p:cNvSpPr>
            <a:spLocks noGrp="1"/>
          </p:cNvSpPr>
          <p:nvPr>
            <p:ph type="ftr" sz="quarter" idx="11"/>
          </p:nvPr>
        </p:nvSpPr>
        <p:spPr>
          <a:xfrm>
            <a:off x="914400" y="6172200"/>
            <a:ext cx="3886200" cy="457200"/>
          </a:xfrm>
        </p:spPr>
        <p:txBody>
          <a:bodyPr/>
          <a:lstStyle/>
          <a:p>
            <a:endParaRPr lang="id-ID"/>
          </a:p>
        </p:txBody>
      </p:sp>
      <p:sp>
        <p:nvSpPr>
          <p:cNvPr id="7" name="Slide Number Placeholder 6"/>
          <p:cNvSpPr>
            <a:spLocks noGrp="1"/>
          </p:cNvSpPr>
          <p:nvPr>
            <p:ph type="sldNum" sz="quarter" idx="12"/>
          </p:nvPr>
        </p:nvSpPr>
        <p:spPr>
          <a:xfrm>
            <a:off x="146304" y="6208776"/>
            <a:ext cx="457200" cy="457200"/>
          </a:xfrm>
        </p:spPr>
        <p:txBody>
          <a:bodyPr/>
          <a:lstStyle/>
          <a:p>
            <a:fld id="{B754E789-5071-45C7-90AD-6884EA9337B1}" type="slidenum">
              <a:rPr lang="id-ID" smtClean="0"/>
              <a:t>‹#›</a:t>
            </a:fld>
            <a:endParaRPr lang="id-ID"/>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295008F-9CE4-4D8E-AE57-8A50139B8577}" type="datetimeFigureOut">
              <a:rPr lang="id-ID" smtClean="0"/>
              <a:t>19/09/2012</a:t>
            </a:fld>
            <a:endParaRPr lang="id-ID"/>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id-ID"/>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754E789-5071-45C7-90AD-6884EA9337B1}"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id-ID"/>
          </a:p>
        </p:txBody>
      </p:sp>
      <p:sp>
        <p:nvSpPr>
          <p:cNvPr id="2" name="Title 1"/>
          <p:cNvSpPr>
            <a:spLocks noGrp="1"/>
          </p:cNvSpPr>
          <p:nvPr>
            <p:ph type="ctrTitle"/>
          </p:nvPr>
        </p:nvSpPr>
        <p:spPr/>
        <p:txBody>
          <a:bodyPr>
            <a:normAutofit fontScale="90000"/>
          </a:bodyPr>
          <a:lstStyle/>
          <a:p>
            <a:r>
              <a:rPr lang="id-ID" b="1" dirty="0" smtClean="0"/>
              <a:t>BAB </a:t>
            </a:r>
            <a:r>
              <a:rPr lang="id-ID" b="1" dirty="0" smtClean="0"/>
              <a:t>V</a:t>
            </a:r>
            <a:r>
              <a:rPr lang="id-ID" dirty="0" smtClean="0"/>
              <a:t/>
            </a:r>
            <a:br>
              <a:rPr lang="id-ID" dirty="0" smtClean="0"/>
            </a:br>
            <a:r>
              <a:rPr lang="id-ID" b="1" dirty="0" smtClean="0"/>
              <a:t>Praktik </a:t>
            </a:r>
            <a:r>
              <a:rPr lang="id-ID" b="1" dirty="0" smtClean="0"/>
              <a:t>Pengujian Pengendalian Aplikasi</a:t>
            </a:r>
            <a:r>
              <a:rPr lang="id-ID" dirty="0" smtClean="0"/>
              <a:t/>
            </a:r>
            <a:br>
              <a:rPr lang="id-ID" dirty="0" smtClean="0"/>
            </a:br>
            <a:endParaRPr lang="id-ID"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fontScale="70000" lnSpcReduction="20000"/>
          </a:bodyPr>
          <a:lstStyle/>
          <a:p>
            <a:r>
              <a:rPr lang="id-ID" dirty="0" smtClean="0"/>
              <a:t>Teknik-teknik pengendalian di dalam pengendalian transmisi data antara lain adalah sebagai berikut:</a:t>
            </a:r>
          </a:p>
          <a:p>
            <a:pPr lvl="0"/>
            <a:r>
              <a:rPr lang="id-ID" b="1" i="1" dirty="0" smtClean="0"/>
              <a:t>Batches logging and tracking.</a:t>
            </a:r>
            <a:endParaRPr lang="id-ID" dirty="0" smtClean="0"/>
          </a:p>
          <a:p>
            <a:r>
              <a:rPr lang="id-ID" dirty="0" smtClean="0"/>
              <a:t>Teknik pencatatan dan pentrasiran </a:t>
            </a:r>
            <a:r>
              <a:rPr lang="id-ID" i="1" dirty="0" smtClean="0"/>
              <a:t>batch</a:t>
            </a:r>
            <a:r>
              <a:rPr lang="id-ID" dirty="0" smtClean="0"/>
              <a:t> ini mencakup perhitungan </a:t>
            </a:r>
            <a:r>
              <a:rPr lang="id-ID" i="1" dirty="0" smtClean="0"/>
              <a:t>batch control totals</a:t>
            </a:r>
            <a:r>
              <a:rPr lang="id-ID" dirty="0" smtClean="0"/>
              <a:t>, penggunaan nomor urut </a:t>
            </a:r>
            <a:r>
              <a:rPr lang="id-ID" i="1" dirty="0" smtClean="0"/>
              <a:t>batch</a:t>
            </a:r>
            <a:r>
              <a:rPr lang="id-ID" dirty="0" smtClean="0"/>
              <a:t>, nomor lembar transmisi serta pencatatan arus transaksi dan/atau </a:t>
            </a:r>
            <a:r>
              <a:rPr lang="id-ID" i="1" dirty="0" smtClean="0"/>
              <a:t>batch</a:t>
            </a:r>
            <a:r>
              <a:rPr lang="id-ID" dirty="0" smtClean="0"/>
              <a:t>.</a:t>
            </a:r>
          </a:p>
          <a:p>
            <a:pPr lvl="0"/>
            <a:r>
              <a:rPr lang="id-ID" b="1" dirty="0" smtClean="0"/>
              <a:t>Program-program aplikasi.</a:t>
            </a:r>
            <a:endParaRPr lang="id-ID" dirty="0" smtClean="0"/>
          </a:p>
          <a:p>
            <a:r>
              <a:rPr lang="id-ID" dirty="0" smtClean="0"/>
              <a:t>Pengendalian ini digunakan untuk melakukan verifikasi terhadap </a:t>
            </a:r>
            <a:r>
              <a:rPr lang="id-ID" i="1" dirty="0" smtClean="0"/>
              <a:t>batch control totals</a:t>
            </a:r>
            <a:r>
              <a:rPr lang="id-ID" dirty="0" smtClean="0"/>
              <a:t> dan </a:t>
            </a:r>
            <a:r>
              <a:rPr lang="id-ID" i="1" dirty="0" smtClean="0"/>
              <a:t>run-to-run control total</a:t>
            </a:r>
            <a:r>
              <a:rPr lang="id-ID" dirty="0" smtClean="0"/>
              <a:t>. Pengendalian total </a:t>
            </a:r>
            <a:r>
              <a:rPr lang="id-ID" i="1" dirty="0" smtClean="0"/>
              <a:t>run-to-run</a:t>
            </a:r>
            <a:r>
              <a:rPr lang="id-ID" dirty="0" smtClean="0"/>
              <a:t> menggunakan jumlah-jumlah (total) dalam pengendalian keluaran yang berasal dari satu proses sebagai jumlah-jumlah (total) pengendalian masukan dalam pemrosesan berikutnya. Dengan kata lain total </a:t>
            </a:r>
            <a:r>
              <a:rPr lang="id-ID" i="1" dirty="0" smtClean="0"/>
              <a:t>run-to-run</a:t>
            </a:r>
            <a:r>
              <a:rPr lang="id-ID" dirty="0" smtClean="0"/>
              <a:t> adalah </a:t>
            </a:r>
            <a:r>
              <a:rPr lang="id-ID" i="1" dirty="0" smtClean="0"/>
              <a:t>total pengendalian (control totals)</a:t>
            </a:r>
            <a:r>
              <a:rPr lang="id-ID" dirty="0" smtClean="0"/>
              <a:t> dari penyelesaian suatu pengolahan (pemrosesan) yang akan digunakan sebagai total pengendalian untuk pemrosesan berikutnya. Jumlah dari suatu pelaksanaan pemrosesan ditambah dengan total masukan dalam pemrosesan yang kedua harus sama dengan jumlah (total) yang dihasilkan setelah pemrosesan yang kedua tersebut. Sebagai contoh misalnya apabila tidak ada pengeluaran, maka saldo awal persediaan ditambah dengan pembelian harus sama dengan saldo terakhirnya.</a:t>
            </a:r>
          </a:p>
          <a:p>
            <a:endParaRPr lang="id-ID"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a:xfrm>
            <a:off x="914400" y="571480"/>
            <a:ext cx="7772400" cy="5857916"/>
          </a:xfrm>
        </p:spPr>
        <p:txBody>
          <a:bodyPr>
            <a:normAutofit fontScale="70000" lnSpcReduction="20000"/>
          </a:bodyPr>
          <a:lstStyle/>
          <a:p>
            <a:pPr lvl="0"/>
            <a:r>
              <a:rPr lang="id-ID" b="1" dirty="0" smtClean="0"/>
              <a:t>Teknik-teknik verifikasi dalam transmisi on-line.</a:t>
            </a:r>
            <a:endParaRPr lang="id-ID" dirty="0" smtClean="0"/>
          </a:p>
          <a:p>
            <a:r>
              <a:rPr lang="id-ID" dirty="0" smtClean="0"/>
              <a:t>Sebagaimana disebutkan dalam pengendalian masukan untuk sistem </a:t>
            </a:r>
            <a:r>
              <a:rPr lang="id-ID" i="1" dirty="0" smtClean="0"/>
              <a:t>on-line</a:t>
            </a:r>
            <a:r>
              <a:rPr lang="id-ID" dirty="0" smtClean="0"/>
              <a:t>, terdapat perbedaan yang perlu diperhatikan khususnya dalam kaitannya dengan pengendalian masukan dalam lingkungan PDE ini. Hal ini antara lain disebabkan karena operator dapat berfungsi sebagai orang yang memulai (menginisiasikan) transaksi. Sebagai contoh misalnya seorang petugas penjual pada biro perjalanan akan melakukan beberapa transaksi yang dalam sistem non PDE atau dalam sistem PDE yang </a:t>
            </a:r>
            <a:r>
              <a:rPr lang="id-ID" i="1" dirty="0" smtClean="0"/>
              <a:t>off-line</a:t>
            </a:r>
            <a:r>
              <a:rPr lang="id-ID" dirty="0" smtClean="0"/>
              <a:t> akan dipisahkan. Dalam hal ini petugas penjualan tersebut akan menerima uang, membukukan dan menerbitkan tiket penjualan. Hal ini menyiratkan adanya perbedaan sistem pengendalian untuk sistem PDE yang </a:t>
            </a:r>
            <a:r>
              <a:rPr lang="id-ID" i="1" dirty="0" smtClean="0"/>
              <a:t>on-line</a:t>
            </a:r>
            <a:r>
              <a:rPr lang="id-ID" dirty="0" smtClean="0"/>
              <a:t> sebagaimana dilakukan oleh IAI dalam SA Seksi 314, para. 08.</a:t>
            </a:r>
          </a:p>
          <a:p>
            <a:r>
              <a:rPr lang="id-ID" dirty="0" smtClean="0"/>
              <a:t>Beberapa jenis pengendalian yang termasuk dalam kategori “teknik-teknik verifikasi dalam transmisi </a:t>
            </a:r>
            <a:r>
              <a:rPr lang="id-ID" i="1" dirty="0" smtClean="0"/>
              <a:t>on-line</a:t>
            </a:r>
            <a:r>
              <a:rPr lang="id-ID" dirty="0" smtClean="0"/>
              <a:t>” ini adalah sebagai berikut:</a:t>
            </a:r>
          </a:p>
          <a:p>
            <a:pPr lvl="0"/>
            <a:r>
              <a:rPr lang="id-ID" b="1" i="1" dirty="0" smtClean="0"/>
              <a:t>Echo-check</a:t>
            </a:r>
            <a:endParaRPr lang="id-ID" dirty="0" smtClean="0"/>
          </a:p>
          <a:p>
            <a:r>
              <a:rPr lang="id-ID" dirty="0" smtClean="0"/>
              <a:t>Teknik yang juga disebut </a:t>
            </a:r>
            <a:r>
              <a:rPr lang="id-ID" i="1" dirty="0" smtClean="0"/>
              <a:t>closed loop verfication</a:t>
            </a:r>
            <a:r>
              <a:rPr lang="id-ID" dirty="0" smtClean="0"/>
              <a:t> ini mengirimkan data kembali kepada pengirimnya untuk dibandingkan dengan data asal (aslinya).</a:t>
            </a:r>
          </a:p>
          <a:p>
            <a:pPr lvl="0"/>
            <a:r>
              <a:rPr lang="id-ID" b="1" i="1" dirty="0" smtClean="0"/>
              <a:t>Redundancy check</a:t>
            </a:r>
            <a:endParaRPr lang="id-ID" dirty="0" smtClean="0"/>
          </a:p>
          <a:p>
            <a:r>
              <a:rPr lang="id-ID" dirty="0" smtClean="0"/>
              <a:t>Teknik yang juga disebut </a:t>
            </a:r>
            <a:r>
              <a:rPr lang="id-ID" i="1" dirty="0" smtClean="0"/>
              <a:t>matching check</a:t>
            </a:r>
            <a:r>
              <a:rPr lang="id-ID" dirty="0" smtClean="0"/>
              <a:t> ini meminta pengirimnya untuk memasukan sebagian dari data selain dari data yang telah ditransmisikan.</a:t>
            </a:r>
          </a:p>
          <a:p>
            <a:pPr lvl="0"/>
            <a:r>
              <a:rPr lang="id-ID" b="1" i="1" dirty="0" smtClean="0"/>
              <a:t>Completeness test</a:t>
            </a:r>
            <a:endParaRPr lang="id-ID" dirty="0" smtClean="0"/>
          </a:p>
          <a:p>
            <a:r>
              <a:rPr lang="id-ID" dirty="0" smtClean="0"/>
              <a:t>Pengujian kelengkapan data ini dilakukan terhadap setiap transaksi dengan tujuan untuk membuktikan bahwa semua data yang diperlukan telah dimasukan.</a:t>
            </a:r>
          </a:p>
          <a:p>
            <a:endParaRPr lang="id-ID"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a:xfrm>
            <a:off x="914400" y="1447800"/>
            <a:ext cx="7772400" cy="5124472"/>
          </a:xfrm>
        </p:spPr>
        <p:txBody>
          <a:bodyPr>
            <a:normAutofit fontScale="70000" lnSpcReduction="20000"/>
          </a:bodyPr>
          <a:lstStyle/>
          <a:p>
            <a:r>
              <a:rPr lang="id-ID" b="1" dirty="0" smtClean="0"/>
              <a:t>Pengendalian Konversi Data</a:t>
            </a:r>
            <a:endParaRPr lang="id-ID" dirty="0" smtClean="0"/>
          </a:p>
          <a:p>
            <a:r>
              <a:rPr lang="id-ID" dirty="0" smtClean="0"/>
              <a:t>Yang dimaksud dengan konversi data adalah proses mengubah data dari sumber asalnya ke dalam bentuk yang dapat dibaca oleh mesin (</a:t>
            </a:r>
            <a:r>
              <a:rPr lang="id-ID" i="1" dirty="0" smtClean="0"/>
              <a:t>machine readable form</a:t>
            </a:r>
            <a:r>
              <a:rPr lang="id-ID" dirty="0" smtClean="0"/>
              <a:t>), misalnya dalam bentuk </a:t>
            </a:r>
            <a:r>
              <a:rPr lang="id-ID" i="1" dirty="0" smtClean="0"/>
              <a:t>punched cards</a:t>
            </a:r>
            <a:r>
              <a:rPr lang="id-ID" dirty="0" smtClean="0"/>
              <a:t>, pita magnetis, </a:t>
            </a:r>
            <a:r>
              <a:rPr lang="id-ID" i="1" dirty="0" smtClean="0"/>
              <a:t>disk</a:t>
            </a:r>
            <a:r>
              <a:rPr lang="id-ID" dirty="0" smtClean="0"/>
              <a:t> atau disket, ataupun bentuk-bentuk lainnya. Dalam kaitannya dengan pengendalian menurut tujuannya, maka konversi data merupakan pengendalian preventif.</a:t>
            </a:r>
          </a:p>
          <a:p>
            <a:r>
              <a:rPr lang="id-ID" dirty="0" smtClean="0"/>
              <a:t>Teknik-teknik pengendalian dalam konversi data ini antara lain adalah sebagai berikut:</a:t>
            </a:r>
          </a:p>
          <a:p>
            <a:pPr lvl="0"/>
            <a:r>
              <a:rPr lang="id-ID" b="1" dirty="0" smtClean="0"/>
              <a:t>Verifikasi fisik (</a:t>
            </a:r>
            <a:r>
              <a:rPr lang="id-ID" b="1" i="1" dirty="0" smtClean="0"/>
              <a:t>visual verification</a:t>
            </a:r>
            <a:r>
              <a:rPr lang="id-ID" b="1" dirty="0" smtClean="0"/>
              <a:t>).</a:t>
            </a:r>
            <a:endParaRPr lang="id-ID" dirty="0" smtClean="0"/>
          </a:p>
          <a:p>
            <a:r>
              <a:rPr lang="id-ID" dirty="0" smtClean="0"/>
              <a:t>Dalam teknik pengendalian ini departemen pemakai harus menelaah atau secara visual melakukan verifikasi terhadap transaksi pada waktu transaksi tersebut dikelompokan (di-</a:t>
            </a:r>
            <a:r>
              <a:rPr lang="id-ID" i="1" dirty="0" smtClean="0"/>
              <a:t>batch</a:t>
            </a:r>
            <a:r>
              <a:rPr lang="id-ID" dirty="0" smtClean="0"/>
              <a:t>). Selain itu, terminal komputer dapat pula dilengkapi dengan fasilitas umpan balik yang secara otomatis akan menunjukan suatu tanda yang dapat digunakan sebagai pengujian visual oleh pemakainya.</a:t>
            </a:r>
          </a:p>
          <a:p>
            <a:pPr lvl="0"/>
            <a:r>
              <a:rPr lang="id-ID" b="1" dirty="0" smtClean="0"/>
              <a:t>Penggunaan </a:t>
            </a:r>
            <a:r>
              <a:rPr lang="id-ID" b="1" i="1" dirty="0" smtClean="0"/>
              <a:t>check digit</a:t>
            </a:r>
            <a:r>
              <a:rPr lang="id-ID" b="1" dirty="0" smtClean="0"/>
              <a:t>.</a:t>
            </a:r>
            <a:endParaRPr lang="id-ID" dirty="0" smtClean="0"/>
          </a:p>
          <a:p>
            <a:r>
              <a:rPr lang="id-ID" dirty="0" smtClean="0"/>
              <a:t>Penggunaan angka periksa (dijit penguji) ini dimaksudkan untuk memeriksa atau menguji validitas angka. Apabila angka tersebut tidak sesuai dengan angka asalnya, maka nomor angka akun yang diproses tersebut akan dimunculkan sebagai hal yang salah. </a:t>
            </a:r>
          </a:p>
          <a:p>
            <a:endParaRPr lang="id-ID"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lnSpcReduction="10000"/>
          </a:bodyPr>
          <a:lstStyle/>
          <a:p>
            <a:pPr lvl="0"/>
            <a:r>
              <a:rPr lang="id-ID" b="1" dirty="0" smtClean="0"/>
              <a:t>Penggunaan </a:t>
            </a:r>
            <a:r>
              <a:rPr lang="id-ID" b="1" i="1" dirty="0" smtClean="0"/>
              <a:t>batch control total</a:t>
            </a:r>
            <a:r>
              <a:rPr lang="id-ID" b="1" dirty="0" smtClean="0"/>
              <a:t>.</a:t>
            </a:r>
            <a:endParaRPr lang="id-ID" dirty="0" smtClean="0"/>
          </a:p>
          <a:p>
            <a:r>
              <a:rPr lang="id-ID" dirty="0" smtClean="0"/>
              <a:t>Teknik ini biasanya terdiri dari </a:t>
            </a:r>
            <a:r>
              <a:rPr lang="id-ID" i="1" dirty="0" smtClean="0"/>
              <a:t>batch totals</a:t>
            </a:r>
            <a:r>
              <a:rPr lang="id-ID" dirty="0" smtClean="0"/>
              <a:t> (seperti nilai total piutang dan sebagainya); </a:t>
            </a:r>
            <a:r>
              <a:rPr lang="id-ID" i="1" dirty="0" smtClean="0"/>
              <a:t>hash totals</a:t>
            </a:r>
            <a:r>
              <a:rPr lang="id-ID" dirty="0" smtClean="0"/>
              <a:t>, seperti total nomor-nomor pelanggan; atau jumlah transaksi yang diproses. Bukti-bukti asal dikelompok-kelompokan di departemen pemakai, dan </a:t>
            </a:r>
            <a:r>
              <a:rPr lang="id-ID" i="1" dirty="0" smtClean="0"/>
              <a:t>control group</a:t>
            </a:r>
            <a:r>
              <a:rPr lang="id-ID" dirty="0" smtClean="0"/>
              <a:t> mencatat nomor </a:t>
            </a:r>
            <a:r>
              <a:rPr lang="id-ID" i="1" dirty="0" smtClean="0"/>
              <a:t>batch</a:t>
            </a:r>
            <a:r>
              <a:rPr lang="id-ID" dirty="0" smtClean="0"/>
              <a:t> dan </a:t>
            </a:r>
            <a:r>
              <a:rPr lang="id-ID" i="1" dirty="0" smtClean="0"/>
              <a:t>batch control</a:t>
            </a:r>
            <a:r>
              <a:rPr lang="id-ID" dirty="0" smtClean="0"/>
              <a:t> pada lembar pengendalian masukan </a:t>
            </a:r>
            <a:r>
              <a:rPr lang="id-ID" i="1" dirty="0" smtClean="0"/>
              <a:t>batch</a:t>
            </a:r>
            <a:r>
              <a:rPr lang="id-ID" dirty="0" smtClean="0"/>
              <a:t> (</a:t>
            </a:r>
            <a:r>
              <a:rPr lang="id-ID" i="1" dirty="0" smtClean="0"/>
              <a:t>batch input control sheet</a:t>
            </a:r>
            <a:r>
              <a:rPr lang="id-ID" dirty="0" smtClean="0"/>
              <a:t>). Setelah diproses </a:t>
            </a:r>
            <a:r>
              <a:rPr lang="id-ID" i="1" dirty="0" smtClean="0"/>
              <a:t>control group</a:t>
            </a:r>
            <a:r>
              <a:rPr lang="id-ID" dirty="0" smtClean="0"/>
              <a:t> membandingkan total </a:t>
            </a:r>
            <a:r>
              <a:rPr lang="id-ID" i="1" dirty="0" smtClean="0"/>
              <a:t>batch</a:t>
            </a:r>
            <a:r>
              <a:rPr lang="id-ID" dirty="0" smtClean="0"/>
              <a:t> keluaran dengan total </a:t>
            </a:r>
            <a:r>
              <a:rPr lang="id-ID" i="1" dirty="0" smtClean="0"/>
              <a:t>batch</a:t>
            </a:r>
            <a:r>
              <a:rPr lang="id-ID" dirty="0" smtClean="0"/>
              <a:t> semula, menyelidiki dan menyelesaikan perbedaan-perbedaan yang timbul. Keluaran yang diterima oleh departemen pemakai dari </a:t>
            </a:r>
            <a:r>
              <a:rPr lang="id-ID" i="1" dirty="0" smtClean="0"/>
              <a:t>control group</a:t>
            </a:r>
            <a:r>
              <a:rPr lang="id-ID" dirty="0" smtClean="0"/>
              <a:t> kemudian dibandingkan dengan total </a:t>
            </a:r>
            <a:r>
              <a:rPr lang="id-ID" i="1" dirty="0" smtClean="0"/>
              <a:t>batch</a:t>
            </a:r>
            <a:r>
              <a:rPr lang="id-ID" dirty="0" smtClean="0"/>
              <a:t> masukan.</a:t>
            </a:r>
          </a:p>
          <a:p>
            <a:endParaRPr lang="id-ID"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a:xfrm>
            <a:off x="0" y="0"/>
            <a:ext cx="8429652" cy="7429528"/>
          </a:xfrm>
        </p:spPr>
        <p:txBody>
          <a:bodyPr>
            <a:normAutofit fontScale="62500" lnSpcReduction="20000"/>
          </a:bodyPr>
          <a:lstStyle/>
          <a:p>
            <a:r>
              <a:rPr lang="id-ID" b="1" dirty="0" smtClean="0"/>
              <a:t>Pengendalian Penanganan Kesalahan</a:t>
            </a:r>
            <a:endParaRPr lang="id-ID" dirty="0" smtClean="0"/>
          </a:p>
          <a:p>
            <a:r>
              <a:rPr lang="id-ID" dirty="0" smtClean="0"/>
              <a:t>Transaksi-transaksi yang salah juga harus dikendalikan sehingga transaksi-transaksi semacam itu tidak diproses. Pengendalian ini mencakup hal-hal sebagai berikut:</a:t>
            </a:r>
          </a:p>
          <a:p>
            <a:pPr lvl="0"/>
            <a:r>
              <a:rPr lang="id-ID" dirty="0" smtClean="0"/>
              <a:t>Identifikasi atas sebab-sebab penolakan serta penelaahan terhadap sebab-sebab penolakan tersebut.</a:t>
            </a:r>
          </a:p>
          <a:p>
            <a:pPr lvl="0"/>
            <a:r>
              <a:rPr lang="id-ID" dirty="0" smtClean="0"/>
              <a:t>Penelaahan dan persetujuan perbaikannya.</a:t>
            </a:r>
          </a:p>
          <a:p>
            <a:pPr lvl="0"/>
            <a:r>
              <a:rPr lang="id-ID" dirty="0" smtClean="0"/>
              <a:t>Pemrosesan kembali (</a:t>
            </a:r>
            <a:r>
              <a:rPr lang="id-ID" i="1" dirty="0" smtClean="0"/>
              <a:t>re-entry</a:t>
            </a:r>
            <a:r>
              <a:rPr lang="id-ID" dirty="0" smtClean="0"/>
              <a:t>) sesegera mungkin ke dalam sistem.</a:t>
            </a:r>
          </a:p>
          <a:p>
            <a:r>
              <a:rPr lang="id-ID" dirty="0" smtClean="0"/>
              <a:t>Seluruh koreksi atas kesalahan yang terjadi yang dimasukkan ke dalam sistem harus mengikuti urut-urutan yang sama dengan prosedur-prosedur sebelum adanya kesalahan, yaitu otorisasi, verifikasi, dan sebagainya.</a:t>
            </a:r>
          </a:p>
          <a:p>
            <a:r>
              <a:rPr lang="id-ID" dirty="0" smtClean="0"/>
              <a:t>Yang termasuk dalam pengendalian ini antara lain adalah sebagai berikut:</a:t>
            </a:r>
          </a:p>
          <a:p>
            <a:pPr lvl="0"/>
            <a:r>
              <a:rPr lang="id-ID" b="1" i="1" dirty="0" smtClean="0"/>
              <a:t>Error log.</a:t>
            </a:r>
            <a:endParaRPr lang="id-ID" dirty="0" smtClean="0"/>
          </a:p>
          <a:p>
            <a:r>
              <a:rPr lang="id-ID" dirty="0" smtClean="0"/>
              <a:t>Dalam kaitannya dengan pengendalian penanganan kesalahan, fungi dari </a:t>
            </a:r>
            <a:r>
              <a:rPr lang="id-ID" i="1" dirty="0" smtClean="0"/>
              <a:t>cotrol group</a:t>
            </a:r>
            <a:r>
              <a:rPr lang="id-ID" dirty="0" smtClean="0"/>
              <a:t> adalah membuat pencatatannya mengenai kesalahan yang terjadi (</a:t>
            </a:r>
            <a:r>
              <a:rPr lang="id-ID" i="1" dirty="0" smtClean="0"/>
              <a:t>error log</a:t>
            </a:r>
            <a:r>
              <a:rPr lang="id-ID" dirty="0" smtClean="0"/>
              <a:t>) guna mencatat semua data masukan yang ditolak. Di samping itu mereka juga harus menyelidiki dan memperbaiki kesalahan tersebut sesegera mungkin. </a:t>
            </a:r>
            <a:r>
              <a:rPr lang="id-ID" i="1" dirty="0" smtClean="0"/>
              <a:t>Error log</a:t>
            </a:r>
            <a:r>
              <a:rPr lang="id-ID" dirty="0" smtClean="0"/>
              <a:t> ini harus ditelaah secara reguler.</a:t>
            </a:r>
          </a:p>
          <a:p>
            <a:pPr lvl="0"/>
            <a:r>
              <a:rPr lang="id-ID" b="1" i="1" dirty="0" smtClean="0"/>
              <a:t>Suspended file.</a:t>
            </a:r>
            <a:endParaRPr lang="id-ID" dirty="0" smtClean="0"/>
          </a:p>
          <a:p>
            <a:r>
              <a:rPr lang="id-ID" dirty="0" smtClean="0"/>
              <a:t>Teknik fail yang ditunda pelaksanaannya ini digunakan untuk memberikan jaminan bahwa kesalahan yang terjadi telah dikoreksi dan diserahkan kembali ke bagian PDE untuk diproses ulang. Dalam teknik pengendalian ini kesalahan-kesalahan yang dideteksi oleh </a:t>
            </a:r>
            <a:r>
              <a:rPr lang="id-ID" i="1" dirty="0" smtClean="0"/>
              <a:t>batch balancing</a:t>
            </a:r>
            <a:r>
              <a:rPr lang="id-ID" dirty="0" smtClean="0"/>
              <a:t> dan/atau pengujian-pengujian program dicatat dalam file-file yang ditunda pelaksanaannya (ditangguhkan) dalam bentuk yang dapat dibaca oleh mesin, beserta dengan jumlahnya. Kesalahan dalam file yang ditunda pelaksanaannya tersebut akan tetap di dalam file sampai diperbaiki. Sebagaimana dalam </a:t>
            </a:r>
            <a:r>
              <a:rPr lang="id-ID" i="1" dirty="0" smtClean="0"/>
              <a:t>error log</a:t>
            </a:r>
            <a:r>
              <a:rPr lang="id-ID" dirty="0" smtClean="0"/>
              <a:t>, file-file yang ditangguhkan ini juga harus ditelaah secara reguler.</a:t>
            </a:r>
          </a:p>
          <a:p>
            <a:pPr lvl="0"/>
            <a:r>
              <a:rPr lang="id-ID" b="1" dirty="0" smtClean="0"/>
              <a:t>Laporan kesalahan.</a:t>
            </a:r>
            <a:endParaRPr lang="id-ID" dirty="0" smtClean="0"/>
          </a:p>
          <a:p>
            <a:r>
              <a:rPr lang="id-ID" dirty="0" smtClean="0"/>
              <a:t>Tujuan dari laporan kesalahan adalah untuk mengidentifikasi mengenai catatan yang ada, kesalahan dalam data serta sebab-sebabnya (lihat Tabel). Laporan kesalahan ini biasanya dikirimkan kepada departemen pemakai dengan maksud agar kesalahan tersebut diperbaiki, dan setelah diperbaiki maka data yang semula salah dikirimkan kembali kepada departemen EDP untuk diproses.</a:t>
            </a:r>
          </a:p>
          <a:p>
            <a:endParaRPr lang="id-ID"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a:xfrm>
            <a:off x="285720" y="285728"/>
            <a:ext cx="8401080" cy="5734072"/>
          </a:xfrm>
        </p:spPr>
        <p:txBody>
          <a:bodyPr>
            <a:normAutofit fontScale="62500" lnSpcReduction="20000"/>
          </a:bodyPr>
          <a:lstStyle/>
          <a:p>
            <a:r>
              <a:rPr lang="id-ID" b="1" dirty="0" smtClean="0"/>
              <a:t>Pengendalian atas Pengolahan (</a:t>
            </a:r>
            <a:r>
              <a:rPr lang="id-ID" b="1" i="1" dirty="0" smtClean="0"/>
              <a:t>Processing Controls</a:t>
            </a:r>
            <a:r>
              <a:rPr lang="id-ID" b="1" dirty="0" smtClean="0"/>
              <a:t>)</a:t>
            </a:r>
            <a:endParaRPr lang="id-ID" dirty="0" smtClean="0"/>
          </a:p>
          <a:p>
            <a:r>
              <a:rPr lang="id-ID" dirty="0" smtClean="0"/>
              <a:t> </a:t>
            </a:r>
          </a:p>
          <a:p>
            <a:r>
              <a:rPr lang="id-ID" dirty="0" smtClean="0"/>
              <a:t>	P</a:t>
            </a:r>
            <a:r>
              <a:rPr lang="id-ID" i="1" dirty="0" smtClean="0"/>
              <a:t>rocessing controls</a:t>
            </a:r>
            <a:r>
              <a:rPr lang="id-ID" dirty="0" smtClean="0"/>
              <a:t> dilaksanakan setelah data memasuki sistem dan program-program aplikasi mengolah data tersebut. Menurut IAI, pengendalian ini dimaksudkan untuk memperoleh jaminan yang memadai bahwa :</a:t>
            </a:r>
          </a:p>
          <a:p>
            <a:pPr lvl="0"/>
            <a:r>
              <a:rPr lang="id-ID" dirty="0" smtClean="0"/>
              <a:t>Transaksi diolah sebagaimana mestinya oleh komputer.</a:t>
            </a:r>
          </a:p>
          <a:p>
            <a:pPr lvl="0"/>
            <a:r>
              <a:rPr lang="id-ID" dirty="0" smtClean="0"/>
              <a:t>Transaksi tidak hilang, ditambah, digandakan, atau diubah tidak semestinya.</a:t>
            </a:r>
          </a:p>
          <a:p>
            <a:pPr lvl="0"/>
            <a:r>
              <a:rPr lang="id-ID" dirty="0" smtClean="0"/>
              <a:t>Transaksi yang keliru ditolak, dikoreksi, dan jika perlu dimasukkan kembali secara tepat waktu.</a:t>
            </a:r>
          </a:p>
          <a:p>
            <a:r>
              <a:rPr lang="id-ID" dirty="0" smtClean="0"/>
              <a:t>Sedangkan </a:t>
            </a:r>
            <a:r>
              <a:rPr lang="id-ID" i="1" dirty="0" smtClean="0"/>
              <a:t>processing control</a:t>
            </a:r>
            <a:r>
              <a:rPr lang="id-ID" dirty="0" smtClean="0"/>
              <a:t> pada </a:t>
            </a:r>
            <a:r>
              <a:rPr lang="id-ID" i="1" dirty="0" smtClean="0"/>
              <a:t>online system</a:t>
            </a:r>
            <a:r>
              <a:rPr lang="id-ID" dirty="0" smtClean="0"/>
              <a:t> dimaksudkan untuk memperoleh jaminan yang memadai bahwa :</a:t>
            </a:r>
          </a:p>
          <a:p>
            <a:pPr lvl="0"/>
            <a:r>
              <a:rPr lang="id-ID" dirty="0" smtClean="0"/>
              <a:t>Hasil perhitungan telah diprogram dengan benar.</a:t>
            </a:r>
          </a:p>
          <a:p>
            <a:pPr lvl="0"/>
            <a:r>
              <a:rPr lang="id-ID" dirty="0" smtClean="0"/>
              <a:t>Logika yang digunakan dalam proses pengolahan adalah benar.</a:t>
            </a:r>
          </a:p>
          <a:p>
            <a:pPr lvl="0"/>
            <a:r>
              <a:rPr lang="id-ID" i="1" dirty="0" smtClean="0"/>
              <a:t>File</a:t>
            </a:r>
            <a:r>
              <a:rPr lang="id-ID" dirty="0" smtClean="0"/>
              <a:t> dan </a:t>
            </a:r>
            <a:r>
              <a:rPr lang="id-ID" i="1" dirty="0" smtClean="0"/>
              <a:t>record</a:t>
            </a:r>
            <a:r>
              <a:rPr lang="id-ID" dirty="0" smtClean="0"/>
              <a:t> yang digunakan dalam proses pengolahan adalah benar.</a:t>
            </a:r>
          </a:p>
          <a:p>
            <a:pPr lvl="0"/>
            <a:r>
              <a:rPr lang="id-ID" dirty="0" smtClean="0"/>
              <a:t>Operator telah memasukkan data ke </a:t>
            </a:r>
            <a:r>
              <a:rPr lang="id-ID" i="1" dirty="0" smtClean="0"/>
              <a:t>console computer</a:t>
            </a:r>
            <a:r>
              <a:rPr lang="id-ID" dirty="0" smtClean="0"/>
              <a:t> yang semestinya.</a:t>
            </a:r>
          </a:p>
          <a:p>
            <a:pPr lvl="0"/>
            <a:r>
              <a:rPr lang="id-ID" dirty="0" smtClean="0"/>
              <a:t>Tabel yang digunakan selama proses pengolahan adalah benar.</a:t>
            </a:r>
          </a:p>
          <a:p>
            <a:pPr lvl="0"/>
            <a:r>
              <a:rPr lang="id-ID" dirty="0" smtClean="0"/>
              <a:t>Selama proses pengolahan telah digunakan standar operasi (</a:t>
            </a:r>
            <a:r>
              <a:rPr lang="id-ID" i="1" dirty="0" smtClean="0"/>
              <a:t>default</a:t>
            </a:r>
            <a:r>
              <a:rPr lang="id-ID" dirty="0" smtClean="0"/>
              <a:t>) yang semestinya.</a:t>
            </a:r>
          </a:p>
          <a:p>
            <a:pPr lvl="0"/>
            <a:r>
              <a:rPr lang="id-ID" dirty="0" smtClean="0"/>
              <a:t>Data yang tidak sah tidak digunakan dalam proses pengolahan.</a:t>
            </a:r>
          </a:p>
          <a:p>
            <a:pPr lvl="0"/>
            <a:r>
              <a:rPr lang="id-ID" dirty="0" smtClean="0"/>
              <a:t>Proses pengolahan tidak menggunakan program dengan versi yang salah.</a:t>
            </a:r>
          </a:p>
          <a:p>
            <a:pPr lvl="0"/>
            <a:r>
              <a:rPr lang="id-ID" dirty="0" smtClean="0"/>
              <a:t>Hasil perhitungan yang dilakukan secara otomatis oleh program adalah sesuai dengan kebijakan manajemen satuan usaha.</a:t>
            </a:r>
          </a:p>
          <a:p>
            <a:pPr lvl="0"/>
            <a:r>
              <a:rPr lang="id-ID" dirty="0" smtClean="0"/>
              <a:t>Data masukan yang diolah adalah data yang berotorisasi.</a:t>
            </a:r>
          </a:p>
          <a:p>
            <a:endParaRPr lang="id-ID"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fontScale="77500" lnSpcReduction="20000"/>
          </a:bodyPr>
          <a:lstStyle/>
          <a:p>
            <a:r>
              <a:rPr lang="id-ID" b="1" dirty="0" smtClean="0"/>
              <a:t>Pengendalian atas Keluaran </a:t>
            </a:r>
            <a:r>
              <a:rPr lang="id-ID" b="1" i="1" dirty="0" smtClean="0"/>
              <a:t>(Output Controls)</a:t>
            </a:r>
            <a:endParaRPr lang="id-ID" dirty="0" smtClean="0"/>
          </a:p>
          <a:p>
            <a:r>
              <a:rPr lang="id-ID" dirty="0" smtClean="0"/>
              <a:t>	</a:t>
            </a:r>
            <a:r>
              <a:rPr lang="id-ID" i="1" dirty="0" smtClean="0"/>
              <a:t>Output controls</a:t>
            </a:r>
            <a:r>
              <a:rPr lang="id-ID" dirty="0" smtClean="0"/>
              <a:t> dimaksudkan untuk memastikan bahwa data yang diproses lengkap, akurat, dan didistribusikan kepada pihak-pihak yang berhak serta tepat waktu. Menurut IAI, pengendalian ini dimaksudkan untuk memberikan keyakinan yang memadai bahwa :</a:t>
            </a:r>
          </a:p>
          <a:p>
            <a:pPr lvl="0"/>
            <a:r>
              <a:rPr lang="id-ID" dirty="0" smtClean="0"/>
              <a:t>Hasil pengolahan adalah cermat.</a:t>
            </a:r>
          </a:p>
          <a:p>
            <a:pPr lvl="0"/>
            <a:r>
              <a:rPr lang="id-ID" dirty="0" smtClean="0"/>
              <a:t>Akses terhadap output dibatasi hanya bagi karyawan yang telah mendapat otorisasi.</a:t>
            </a:r>
          </a:p>
          <a:p>
            <a:pPr lvl="0"/>
            <a:r>
              <a:rPr lang="id-ID" dirty="0" smtClean="0"/>
              <a:t>Output disediakan secara tepat waktu bagi karyawan yang telah mendapat otorisasi semestinya.</a:t>
            </a:r>
          </a:p>
          <a:p>
            <a:r>
              <a:rPr lang="id-ID" dirty="0" smtClean="0"/>
              <a:t>Sementara itu pengendalian atas keluaran pada online system dimaksudkan untuk memberikan kepastian bahwa :</a:t>
            </a:r>
          </a:p>
          <a:p>
            <a:pPr lvl="0"/>
            <a:r>
              <a:rPr lang="id-ID" dirty="0" smtClean="0"/>
              <a:t>Output yang diterima tepat dan lengkap.</a:t>
            </a:r>
          </a:p>
          <a:p>
            <a:pPr lvl="0"/>
            <a:r>
              <a:rPr lang="id-ID" dirty="0" smtClean="0"/>
              <a:t>Output yang diterima diklasifikasikan dengan benar.</a:t>
            </a:r>
          </a:p>
          <a:p>
            <a:pPr lvl="0"/>
            <a:r>
              <a:rPr lang="id-ID" dirty="0" smtClean="0"/>
              <a:t>Output didistribusikan kepada pegawai yang mempunyai otorisasi.</a:t>
            </a:r>
          </a:p>
          <a:p>
            <a:endParaRPr lang="id-ID"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a:xfrm>
            <a:off x="914400" y="214290"/>
            <a:ext cx="7772400" cy="5805510"/>
          </a:xfrm>
        </p:spPr>
        <p:txBody>
          <a:bodyPr>
            <a:normAutofit fontScale="77500" lnSpcReduction="20000"/>
          </a:bodyPr>
          <a:lstStyle/>
          <a:p>
            <a:r>
              <a:rPr lang="id-ID" i="1" dirty="0" smtClean="0"/>
              <a:t>Output control</a:t>
            </a:r>
            <a:r>
              <a:rPr lang="id-ID" dirty="0" smtClean="0"/>
              <a:t>dapat dilakukan dengan teknik-teknik sebagai berikut.</a:t>
            </a:r>
          </a:p>
          <a:p>
            <a:pPr lvl="0"/>
            <a:r>
              <a:rPr lang="id-ID" b="1" i="1" dirty="0" smtClean="0"/>
              <a:t>Output Reconciliation</a:t>
            </a:r>
            <a:endParaRPr lang="id-ID" dirty="0" smtClean="0"/>
          </a:p>
          <a:p>
            <a:r>
              <a:rPr lang="id-ID" dirty="0" smtClean="0"/>
              <a:t>Dengan melakukan rekonsiliasi maka akan diperoleh jaminan bahwa input telah diproses dengan benar sehingga hasilnya juga benar. Rekonsiliasi ini harus dilakukan oleh </a:t>
            </a:r>
            <a:r>
              <a:rPr lang="id-ID" i="1" dirty="0" smtClean="0"/>
              <a:t>control group</a:t>
            </a:r>
            <a:r>
              <a:rPr lang="id-ID" dirty="0" smtClean="0"/>
              <a:t> dan </a:t>
            </a:r>
            <a:r>
              <a:rPr lang="id-ID" i="1" dirty="0" smtClean="0"/>
              <a:t>user department</a:t>
            </a:r>
            <a:r>
              <a:rPr lang="id-ID" dirty="0" smtClean="0"/>
              <a:t>, baik menggunakan laporan rekonsiliasi yang telah terprogram atau secara manual dengan membandingkan jumlah-jumlah di dalam output dengan jumlah-jumlah pengendalian input (</a:t>
            </a:r>
            <a:r>
              <a:rPr lang="id-ID" i="1" dirty="0" smtClean="0"/>
              <a:t>input control totals</a:t>
            </a:r>
            <a:r>
              <a:rPr lang="id-ID" dirty="0" smtClean="0"/>
              <a:t>). Di samping itu, </a:t>
            </a:r>
            <a:r>
              <a:rPr lang="id-ID" i="1" dirty="0" smtClean="0"/>
              <a:t>transaction log</a:t>
            </a:r>
            <a:r>
              <a:rPr lang="id-ID" dirty="0" smtClean="0"/>
              <a:t> secara reguler harus dibandingkan dengan catatan transaksi pada setiap </a:t>
            </a:r>
            <a:r>
              <a:rPr lang="id-ID" i="1" dirty="0" smtClean="0"/>
              <a:t>output device</a:t>
            </a:r>
            <a:r>
              <a:rPr lang="id-ID" dirty="0" smtClean="0"/>
              <a:t>.</a:t>
            </a:r>
          </a:p>
          <a:p>
            <a:pPr lvl="0"/>
            <a:r>
              <a:rPr lang="id-ID" b="1" i="1" dirty="0" smtClean="0"/>
              <a:t>Output Review &amp; Verification</a:t>
            </a:r>
            <a:endParaRPr lang="id-ID" dirty="0" smtClean="0"/>
          </a:p>
          <a:p>
            <a:r>
              <a:rPr lang="id-ID" dirty="0" smtClean="0"/>
              <a:t>Teknik </a:t>
            </a:r>
            <a:r>
              <a:rPr lang="id-ID" i="1" dirty="0" smtClean="0"/>
              <a:t>output control</a:t>
            </a:r>
            <a:r>
              <a:rPr lang="id-ID" dirty="0" smtClean="0"/>
              <a:t> ini dapat dirinci sebagai berikut.</a:t>
            </a:r>
          </a:p>
          <a:p>
            <a:pPr lvl="0"/>
            <a:r>
              <a:rPr lang="id-ID" dirty="0" smtClean="0"/>
              <a:t>Menelaah, menyelidik, dan mengontrol laporan-laporan tentang ketidakberesan yang terjadi (laporan pengecualian / </a:t>
            </a:r>
            <a:r>
              <a:rPr lang="id-ID" i="1" dirty="0" smtClean="0"/>
              <a:t>exception reports</a:t>
            </a:r>
            <a:r>
              <a:rPr lang="id-ID" dirty="0" smtClean="0"/>
              <a:t>) yang biasanya dilakukan oleh </a:t>
            </a:r>
            <a:r>
              <a:rPr lang="id-ID" i="1" dirty="0" smtClean="0"/>
              <a:t>control group.</a:t>
            </a:r>
            <a:endParaRPr lang="id-ID" dirty="0" smtClean="0"/>
          </a:p>
          <a:p>
            <a:pPr lvl="0"/>
            <a:r>
              <a:rPr lang="id-ID" dirty="0" smtClean="0"/>
              <a:t>Membandingkan output dengan dokume asalnya.</a:t>
            </a:r>
          </a:p>
          <a:p>
            <a:pPr lvl="0"/>
            <a:r>
              <a:rPr lang="id-ID" dirty="0" smtClean="0"/>
              <a:t>Menelaah daftar revisi file induk secara hati-hati, yang biasanya mencakup pencarian terhadap pos-pos yang tidak biasa atau tidak normal.</a:t>
            </a:r>
          </a:p>
          <a:p>
            <a:r>
              <a:rPr lang="id-ID" dirty="0" smtClean="0"/>
              <a:t> </a:t>
            </a:r>
          </a:p>
          <a:p>
            <a:endParaRPr lang="id-ID"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fontScale="62500" lnSpcReduction="20000"/>
          </a:bodyPr>
          <a:lstStyle/>
          <a:p>
            <a:pPr lvl="0"/>
            <a:r>
              <a:rPr lang="id-ID" b="1" i="1" dirty="0" smtClean="0"/>
              <a:t>Output Distribution</a:t>
            </a:r>
            <a:endParaRPr lang="id-ID" dirty="0" smtClean="0"/>
          </a:p>
          <a:p>
            <a:r>
              <a:rPr lang="id-ID" dirty="0" smtClean="0"/>
              <a:t>Untuk meningkatkan </a:t>
            </a:r>
            <a:r>
              <a:rPr lang="id-ID" i="1" dirty="0" smtClean="0"/>
              <a:t>output control</a:t>
            </a:r>
            <a:r>
              <a:rPr lang="id-ID" dirty="0" smtClean="0"/>
              <a:t>, maka distribusi output harus mencakup hal-hal sebagai berikut.</a:t>
            </a:r>
          </a:p>
          <a:p>
            <a:pPr lvl="0"/>
            <a:r>
              <a:rPr lang="id-ID" dirty="0" smtClean="0"/>
              <a:t>Output hanya didistribusikan kepada para pemakai yang memperoleh otorisasi.</a:t>
            </a:r>
          </a:p>
          <a:p>
            <a:pPr lvl="0"/>
            <a:r>
              <a:rPr lang="id-ID" dirty="0" smtClean="0"/>
              <a:t>Pendistribusian tersebut harus dilakukan secara tepat waktu.</a:t>
            </a:r>
          </a:p>
          <a:p>
            <a:pPr lvl="0"/>
            <a:r>
              <a:rPr lang="id-ID" dirty="0" smtClean="0"/>
              <a:t>Hanya output yang diperlukan saja yang didistribusikan.</a:t>
            </a:r>
          </a:p>
          <a:p>
            <a:r>
              <a:rPr lang="id-ID" dirty="0" smtClean="0"/>
              <a:t>Selain itu, </a:t>
            </a:r>
            <a:r>
              <a:rPr lang="id-ID" i="1" dirty="0" smtClean="0"/>
              <a:t>cover</a:t>
            </a:r>
            <a:r>
              <a:rPr lang="id-ID" dirty="0" smtClean="0"/>
              <a:t> yang menunjukkan output tersebut sebaiknya menyebutkan identifikasi pemakainya guna menghindari pemakaian laporan oleh pihak-pihak yang tidak mempunyai otorisasi. Tanggal penerimaan dan nama penerima hendaknya dicatat secara reguler output didistribusikan.</a:t>
            </a:r>
            <a:endParaRPr lang="id-ID" smtClean="0"/>
          </a:p>
          <a:p>
            <a:pPr lvl="0"/>
            <a:endParaRPr lang="id-ID" b="1" i="1" smtClean="0"/>
          </a:p>
          <a:p>
            <a:pPr lvl="0"/>
            <a:r>
              <a:rPr lang="id-ID" b="1" i="1" dirty="0" smtClean="0"/>
              <a:t>Record </a:t>
            </a:r>
            <a:r>
              <a:rPr lang="id-ID" b="1" i="1" dirty="0" smtClean="0"/>
              <a:t>Retention</a:t>
            </a:r>
            <a:endParaRPr lang="id-ID" dirty="0" smtClean="0"/>
          </a:p>
          <a:p>
            <a:r>
              <a:rPr lang="id-ID" dirty="0" smtClean="0"/>
              <a:t>Pengawasan terhadap catatan dalam ini berarti sebagai berikut.</a:t>
            </a:r>
          </a:p>
          <a:p>
            <a:pPr lvl="0"/>
            <a:r>
              <a:rPr lang="id-ID" dirty="0" smtClean="0"/>
              <a:t>Menjaga jangka waktu pencatatan tertentu untuk menjaga keamanan output.</a:t>
            </a:r>
          </a:p>
          <a:p>
            <a:pPr lvl="0"/>
            <a:r>
              <a:rPr lang="id-ID" dirty="0" smtClean="0"/>
              <a:t>Menghindari rekonstruksi yang tidak perlu terhadap file.</a:t>
            </a:r>
          </a:p>
          <a:p>
            <a:pPr lvl="0"/>
            <a:r>
              <a:rPr lang="id-ID" dirty="0" smtClean="0"/>
              <a:t>Mengurangi biaya </a:t>
            </a:r>
            <a:r>
              <a:rPr lang="id-ID" i="1" dirty="0" smtClean="0"/>
              <a:t>supplies</a:t>
            </a:r>
            <a:r>
              <a:rPr lang="id-ID" dirty="0" smtClean="0"/>
              <a:t> dan bahan bagi departemen EDP.</a:t>
            </a:r>
          </a:p>
          <a:p>
            <a:pPr lvl="0"/>
            <a:r>
              <a:rPr lang="id-ID" dirty="0" smtClean="0"/>
              <a:t>Mengendalikan output yang sudah tidak diperlukan lagi (laporan yang sudah dipakai lagi harus dihancurkan).</a:t>
            </a:r>
          </a:p>
          <a:p>
            <a:endParaRPr lang="id-ID"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lnSpcReduction="10000"/>
          </a:bodyPr>
          <a:lstStyle/>
          <a:p>
            <a:pPr>
              <a:buNone/>
            </a:pPr>
            <a:r>
              <a:rPr lang="id-ID" dirty="0" smtClean="0"/>
              <a:t>	tujuan </a:t>
            </a:r>
            <a:r>
              <a:rPr lang="id-ID" dirty="0" smtClean="0"/>
              <a:t>pengendalian aplikasi adalah untuk </a:t>
            </a:r>
            <a:r>
              <a:rPr lang="id-ID" dirty="0" smtClean="0"/>
              <a:t>memperoleh keyakinan</a:t>
            </a:r>
            <a:r>
              <a:rPr lang="id-ID" dirty="0" smtClean="0"/>
              <a:t>:</a:t>
            </a:r>
          </a:p>
          <a:p>
            <a:pPr lvl="0"/>
            <a:r>
              <a:rPr lang="id-ID" dirty="0" smtClean="0"/>
              <a:t>Bahwa setiap transaksi telah diproses dengan lengkap dan hanya diproses satu kali;</a:t>
            </a:r>
          </a:p>
          <a:p>
            <a:pPr lvl="0"/>
            <a:r>
              <a:rPr lang="id-ID" dirty="0" smtClean="0"/>
              <a:t>Bahwa setiap data transaksi berisi informasi yang lengkap dan akurat;</a:t>
            </a:r>
          </a:p>
          <a:p>
            <a:pPr lvl="0"/>
            <a:r>
              <a:rPr lang="id-ID" dirty="0" smtClean="0"/>
              <a:t>Bahwa setiap pemrosesan transaksi dilakukan dengan benar dan tepat;</a:t>
            </a:r>
          </a:p>
          <a:p>
            <a:pPr lvl="0"/>
            <a:r>
              <a:rPr lang="id-ID" dirty="0" smtClean="0"/>
              <a:t>Bahwa hasil-hasil pemrosesan digunakan sesuai dengan maksudnya;</a:t>
            </a:r>
          </a:p>
          <a:p>
            <a:pPr lvl="0"/>
            <a:r>
              <a:rPr lang="id-ID" dirty="0" smtClean="0"/>
              <a:t>Bahwa aplikasi-aplikasi yang ada dapat berfungsi terus.</a:t>
            </a:r>
          </a:p>
          <a:p>
            <a:endParaRPr lang="id-ID"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lstStyle/>
          <a:p>
            <a:pPr>
              <a:buNone/>
            </a:pPr>
            <a:r>
              <a:rPr lang="id-ID" b="1" dirty="0" smtClean="0"/>
              <a:t>Pengendalian atas Masukan</a:t>
            </a:r>
            <a:endParaRPr lang="id-ID" dirty="0" smtClean="0"/>
          </a:p>
          <a:p>
            <a:pPr>
              <a:buNone/>
            </a:pPr>
            <a:r>
              <a:rPr lang="id-ID" dirty="0" smtClean="0"/>
              <a:t>	Pengendalian </a:t>
            </a:r>
            <a:r>
              <a:rPr lang="id-ID" dirty="0" smtClean="0"/>
              <a:t>atas masukan memberi jaminan bahwa data yang diterima untuk diproses adalah data yang:</a:t>
            </a:r>
          </a:p>
          <a:p>
            <a:pPr lvl="0"/>
            <a:r>
              <a:rPr lang="id-ID" dirty="0" smtClean="0"/>
              <a:t>Tidak mengandung kesalahan, lengkap dan ada otorisasinya;</a:t>
            </a:r>
          </a:p>
          <a:p>
            <a:pPr lvl="0"/>
            <a:r>
              <a:rPr lang="id-ID" dirty="0" smtClean="0"/>
              <a:t>Dalam bentuk yang dibaca oleh mesin (</a:t>
            </a:r>
            <a:r>
              <a:rPr lang="id-ID" i="1" dirty="0" smtClean="0"/>
              <a:t>machine-readable form</a:t>
            </a:r>
            <a:r>
              <a:rPr lang="id-ID" dirty="0" smtClean="0"/>
              <a:t>);</a:t>
            </a:r>
          </a:p>
          <a:p>
            <a:pPr lvl="0"/>
            <a:r>
              <a:rPr lang="id-ID" dirty="0" smtClean="0"/>
              <a:t>Diidentifikasikan;</a:t>
            </a:r>
          </a:p>
          <a:p>
            <a:pPr lvl="0"/>
            <a:r>
              <a:rPr lang="id-ID" dirty="0" smtClean="0"/>
              <a:t>Ada langkah-langkah pembuatannya (</a:t>
            </a:r>
            <a:r>
              <a:rPr lang="id-ID" i="1" dirty="0" smtClean="0"/>
              <a:t>captured</a:t>
            </a:r>
            <a:r>
              <a:rPr lang="id-ID" dirty="0" smtClean="0"/>
              <a:t>); dan</a:t>
            </a:r>
          </a:p>
          <a:p>
            <a:pPr lvl="0"/>
            <a:r>
              <a:rPr lang="id-ID" dirty="0" smtClean="0"/>
              <a:t>Diserahkan (ditranmisikan) untuk diproses.</a:t>
            </a:r>
          </a:p>
          <a:p>
            <a:pPr>
              <a:buNone/>
            </a:pPr>
            <a:endParaRPr lang="id-ID"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4" name="Content Placeholder 3" descr="tabel1.png"/>
          <p:cNvPicPr>
            <a:picLocks noGrp="1" noChangeAspect="1"/>
          </p:cNvPicPr>
          <p:nvPr>
            <p:ph sz="quarter" idx="1"/>
          </p:nvPr>
        </p:nvPicPr>
        <p:blipFill>
          <a:blip r:embed="rId2"/>
          <a:stretch>
            <a:fillRect/>
          </a:stretch>
        </p:blipFill>
        <p:spPr>
          <a:xfrm>
            <a:off x="285720" y="642918"/>
            <a:ext cx="8519141" cy="5643602"/>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lstStyle/>
          <a:p>
            <a:pPr>
              <a:buNone/>
            </a:pPr>
            <a:r>
              <a:rPr lang="id-ID" dirty="0" smtClean="0"/>
              <a:t>	Terdapat </a:t>
            </a:r>
            <a:r>
              <a:rPr lang="id-ID" dirty="0" smtClean="0"/>
              <a:t>empat kategori dasar dari masukan sistem PDE yang harus menjadi bagian dari pengendalian atas masukan. Keempat kategori tersebut adalah sebagai berikut.</a:t>
            </a:r>
          </a:p>
          <a:p>
            <a:pPr lvl="0"/>
            <a:r>
              <a:rPr lang="id-ID" dirty="0" smtClean="0"/>
              <a:t>Jurnal-jurnal atas transaksi yang terjadi.</a:t>
            </a:r>
          </a:p>
          <a:p>
            <a:pPr lvl="0"/>
            <a:r>
              <a:rPr lang="id-ID" dirty="0" smtClean="0"/>
              <a:t>Transaksi pemeliharaan fail (</a:t>
            </a:r>
            <a:r>
              <a:rPr lang="id-ID" i="1" dirty="0" smtClean="0"/>
              <a:t>fail maintanance transaction</a:t>
            </a:r>
            <a:r>
              <a:rPr lang="id-ID" dirty="0" smtClean="0"/>
              <a:t>), seperti misalnya pengubahan harga dalam fail induk.</a:t>
            </a:r>
          </a:p>
          <a:p>
            <a:pPr lvl="0"/>
            <a:r>
              <a:rPr lang="id-ID" dirty="0" smtClean="0"/>
              <a:t>Transaksi untuk mengetahui suatu informasi tertentu (</a:t>
            </a:r>
            <a:r>
              <a:rPr lang="id-ID" i="1" dirty="0" smtClean="0"/>
              <a:t>inquiry transaction</a:t>
            </a:r>
            <a:r>
              <a:rPr lang="id-ID" dirty="0" smtClean="0"/>
              <a:t>) seperti misalnya untuk mengetahui besarnya persediaan yang masih dimiliki.</a:t>
            </a:r>
          </a:p>
          <a:p>
            <a:pPr lvl="0"/>
            <a:r>
              <a:rPr lang="id-ID" dirty="0" smtClean="0"/>
              <a:t>Transaksi perbaikan kesalahan.</a:t>
            </a:r>
          </a:p>
          <a:p>
            <a:endParaRPr lang="id-ID"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sz="quarter" idx="1"/>
          </p:nvPr>
        </p:nvSpPr>
        <p:spPr/>
        <p:txBody>
          <a:bodyPr>
            <a:normAutofit fontScale="77500" lnSpcReduction="20000"/>
          </a:bodyPr>
          <a:lstStyle/>
          <a:p>
            <a:pPr>
              <a:buNone/>
            </a:pPr>
            <a:r>
              <a:rPr lang="id-ID" dirty="0" smtClean="0"/>
              <a:t>Prosedur-prosedur Persetujuan </a:t>
            </a:r>
          </a:p>
          <a:p>
            <a:pPr>
              <a:buNone/>
            </a:pPr>
            <a:r>
              <a:rPr lang="id-ID" dirty="0" smtClean="0"/>
              <a:t>	Prosedur-prosedur </a:t>
            </a:r>
            <a:r>
              <a:rPr lang="id-ID" dirty="0" smtClean="0"/>
              <a:t>ini menjelaskan mengenai bagaimana dan oleh siapa data akan dimasukkan ke dalam dokumen masukan, dan meliputi hal-hal sebagai berikut:</a:t>
            </a:r>
          </a:p>
          <a:p>
            <a:pPr lvl="0"/>
            <a:r>
              <a:rPr lang="id-ID" dirty="0" smtClean="0"/>
              <a:t>Bukti otorisasi seperti tanda tangan atau lainnya harus ditelaah oleh </a:t>
            </a:r>
            <a:r>
              <a:rPr lang="id-ID" i="1" dirty="0" smtClean="0"/>
              <a:t>control group</a:t>
            </a:r>
            <a:r>
              <a:rPr lang="id-ID" dirty="0" smtClean="0"/>
              <a:t>. Apabila tidak ada persetujuan sebelum pemrosesan, misalnya karena keterbatasan jumlah personil, maka penelaahan  terhadap keluaran harus dilakuakn oleh seseorang yang tidak terlibat dalam pembuatan dokumen awal.</a:t>
            </a:r>
          </a:p>
          <a:p>
            <a:pPr lvl="0"/>
            <a:r>
              <a:rPr lang="id-ID" dirty="0" smtClean="0"/>
              <a:t>Dalam sistem </a:t>
            </a:r>
            <a:r>
              <a:rPr lang="id-ID" i="1" dirty="0" smtClean="0"/>
              <a:t>on-line</a:t>
            </a:r>
            <a:r>
              <a:rPr lang="id-ID" dirty="0" smtClean="0"/>
              <a:t>, otorisasi ini sering ditunjukkan dengan digunakannya kata sandi </a:t>
            </a:r>
            <a:r>
              <a:rPr lang="id-ID" i="1" dirty="0" smtClean="0"/>
              <a:t>(password</a:t>
            </a:r>
            <a:r>
              <a:rPr lang="id-ID" dirty="0" smtClean="0"/>
              <a:t>) dan tabel otorisasi (</a:t>
            </a:r>
            <a:r>
              <a:rPr lang="id-ID" i="1" dirty="0" smtClean="0"/>
              <a:t>authorization table</a:t>
            </a:r>
            <a:r>
              <a:rPr lang="id-ID" dirty="0" smtClean="0"/>
              <a:t>).</a:t>
            </a:r>
          </a:p>
          <a:p>
            <a:pPr lvl="0"/>
            <a:r>
              <a:rPr lang="id-ID" dirty="0" smtClean="0"/>
              <a:t>Transaksi-transaksi yang telah dikelompok-kelompokkan (di-</a:t>
            </a:r>
            <a:r>
              <a:rPr lang="id-ID" i="1" dirty="0" smtClean="0"/>
              <a:t>batch</a:t>
            </a:r>
            <a:r>
              <a:rPr lang="id-ID" dirty="0" smtClean="0"/>
              <a:t>) disetujui sebelum diproses.</a:t>
            </a:r>
          </a:p>
          <a:p>
            <a:pPr lvl="0"/>
            <a:r>
              <a:rPr lang="id-ID" dirty="0" smtClean="0"/>
              <a:t>Transaksi pemeliharaan fail disetujui oleh penyelia di tempat asal mula transaksi tersebut dibuat.</a:t>
            </a:r>
          </a:p>
          <a:p>
            <a:pPr lvl="0"/>
            <a:r>
              <a:rPr lang="id-ID" dirty="0" smtClean="0"/>
              <a:t>Batasan-batasan mengenai persetujuan terhadap transaksi-transaksi tertentu seperti misalnya jumlah kredit maksimum kepada pelanggan.</a:t>
            </a:r>
          </a:p>
          <a:p>
            <a:endParaRPr lang="id-ID"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fontScale="85000" lnSpcReduction="20000"/>
          </a:bodyPr>
          <a:lstStyle/>
          <a:p>
            <a:pPr>
              <a:buNone/>
            </a:pPr>
            <a:r>
              <a:rPr lang="id-ID" dirty="0" smtClean="0"/>
              <a:t>Formulir yang Diberi Nomor Urut (Pra Nomor)</a:t>
            </a:r>
          </a:p>
          <a:p>
            <a:pPr>
              <a:buNone/>
            </a:pPr>
            <a:r>
              <a:rPr lang="id-ID" dirty="0" smtClean="0"/>
              <a:t>	Urut-urutan formulir tersebut akan diuji selama pemrosesan berlangsung. Apabila terjadi formulir yang tidak urut (hilang), maka hal tersebut harus ditelaah oleh pejabat yang berwenang di departemen asal formulir tersebut dihasilkan (dikirimkan).</a:t>
            </a:r>
          </a:p>
          <a:p>
            <a:pPr>
              <a:buNone/>
            </a:pPr>
            <a:r>
              <a:rPr lang="id-ID" dirty="0" smtClean="0"/>
              <a:t>Penelaahan oleh </a:t>
            </a:r>
            <a:r>
              <a:rPr lang="id-ID" i="1" dirty="0" smtClean="0"/>
              <a:t>Control Group</a:t>
            </a:r>
            <a:endParaRPr lang="id-ID" dirty="0" smtClean="0"/>
          </a:p>
          <a:p>
            <a:pPr>
              <a:buNone/>
            </a:pPr>
            <a:r>
              <a:rPr lang="id-ID" dirty="0" smtClean="0"/>
              <a:t>	Transaksi yang diproses dalam bentuk </a:t>
            </a:r>
            <a:r>
              <a:rPr lang="id-ID" i="1" dirty="0" smtClean="0"/>
              <a:t>batch</a:t>
            </a:r>
            <a:r>
              <a:rPr lang="id-ID" dirty="0" smtClean="0"/>
              <a:t> atau yang harus dilakansanakan oleh departemen PDE harus ditelaah terlebih dahulu oleh control group. Hal ini merupakan salah satu tanggung jawab dari </a:t>
            </a:r>
            <a:r>
              <a:rPr lang="id-ID" i="1" dirty="0" smtClean="0"/>
              <a:t>control group</a:t>
            </a:r>
            <a:r>
              <a:rPr lang="id-ID" dirty="0" smtClean="0"/>
              <a:t>.</a:t>
            </a:r>
          </a:p>
          <a:p>
            <a:pPr>
              <a:buNone/>
            </a:pPr>
            <a:r>
              <a:rPr lang="id-ID" dirty="0" smtClean="0"/>
              <a:t>Sistem Pengawasan Pencatatan Aktivitas (</a:t>
            </a:r>
            <a:r>
              <a:rPr lang="id-ID" i="1" dirty="0" smtClean="0"/>
              <a:t>Transaction Log</a:t>
            </a:r>
            <a:r>
              <a:rPr lang="id-ID" dirty="0" smtClean="0"/>
              <a:t>)</a:t>
            </a:r>
          </a:p>
          <a:p>
            <a:pPr>
              <a:buNone/>
            </a:pPr>
            <a:r>
              <a:rPr lang="id-ID" dirty="0" smtClean="0"/>
              <a:t>	Dengan cara ini maka semua terminal yang digunakan dicatat dalam tape atau disk. Dari penelaahan atas </a:t>
            </a:r>
            <a:r>
              <a:rPr lang="id-ID" i="1" dirty="0" smtClean="0"/>
              <a:t>log</a:t>
            </a:r>
            <a:r>
              <a:rPr lang="id-ID" dirty="0" smtClean="0"/>
              <a:t> ini dapat diketahui frekuensi kesalahan dalam terminal serta adanya kejadian-kejadian lainnya yang tidak semestinya.</a:t>
            </a:r>
          </a:p>
          <a:p>
            <a:endParaRPr lang="id-ID"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4" name="Content Placeholder 3" descr="tabel1.png"/>
          <p:cNvPicPr>
            <a:picLocks noGrp="1" noChangeAspect="1"/>
          </p:cNvPicPr>
          <p:nvPr>
            <p:ph sz="quarter" idx="1"/>
          </p:nvPr>
        </p:nvPicPr>
        <p:blipFill>
          <a:blip r:embed="rId2"/>
          <a:stretch>
            <a:fillRect/>
          </a:stretch>
        </p:blipFill>
        <p:spPr>
          <a:xfrm>
            <a:off x="1384506" y="857232"/>
            <a:ext cx="6832187" cy="5101555"/>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lnSpcReduction="10000"/>
          </a:bodyPr>
          <a:lstStyle/>
          <a:p>
            <a:pPr>
              <a:buNone/>
            </a:pPr>
            <a:r>
              <a:rPr lang="id-ID" b="1" dirty="0" smtClean="0"/>
              <a:t>Pengendalian Validasi Masukan (</a:t>
            </a:r>
            <a:r>
              <a:rPr lang="id-ID" b="1" i="1" dirty="0" smtClean="0"/>
              <a:t>Input Validation Control</a:t>
            </a:r>
            <a:r>
              <a:rPr lang="id-ID" b="1" dirty="0" smtClean="0"/>
              <a:t>)</a:t>
            </a:r>
            <a:endParaRPr lang="id-ID" dirty="0" smtClean="0"/>
          </a:p>
          <a:p>
            <a:pPr>
              <a:buNone/>
            </a:pPr>
            <a:r>
              <a:rPr lang="id-ID" dirty="0" smtClean="0"/>
              <a:t>Pengendalian ini telah terprogram di dalam sistem, dan dimaksudkan untuk memperoleh keyakinan bahwa semua data masukan adalah akurat, lengkap dan memadai (logis). Pentingnya pengendalian yang telah terprogram ini adalah karena jenis pengendalian ini memiliki beberapa fungsi, seperti:</a:t>
            </a:r>
          </a:p>
          <a:p>
            <a:pPr lvl="0"/>
            <a:r>
              <a:rPr lang="id-ID" dirty="0" smtClean="0"/>
              <a:t>untuk mendeteksi kehilangan data,</a:t>
            </a:r>
          </a:p>
          <a:p>
            <a:pPr lvl="0"/>
            <a:r>
              <a:rPr lang="id-ID" dirty="0" smtClean="0"/>
              <a:t>untuk menguji perhitungan matematis, serta</a:t>
            </a:r>
          </a:p>
          <a:p>
            <a:pPr lvl="0"/>
            <a:r>
              <a:rPr lang="id-ID" dirty="0" smtClean="0"/>
              <a:t>untuk menjamin adanya pembukuan transaksi secara benar.</a:t>
            </a:r>
          </a:p>
          <a:p>
            <a:endParaRPr lang="id-ID"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21</TotalTime>
  <Words>1311</Words>
  <Application>Microsoft Office PowerPoint</Application>
  <PresentationFormat>On-screen Show (4:3)</PresentationFormat>
  <Paragraphs>121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Equity</vt:lpstr>
      <vt:lpstr>BAB V Praktik Pengujian Pengendalian Aplikasi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BAB V Praktik Pengujian Pengendalian Aplikasi </dc:title>
  <dc:creator>RIMA</dc:creator>
  <cp:lastModifiedBy>RIMA</cp:lastModifiedBy>
  <cp:revision>1</cp:revision>
  <dcterms:created xsi:type="dcterms:W3CDTF">2012-09-19T09:31:44Z</dcterms:created>
  <dcterms:modified xsi:type="dcterms:W3CDTF">2012-09-19T09:53:14Z</dcterms:modified>
</cp:coreProperties>
</file>